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0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3D99-A5F3-4C24-8874-10DC65AC3664}" type="datetimeFigureOut">
              <a:rPr lang="en-AU" smtClean="0"/>
              <a:t>24/06/2014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3140-89E2-44EE-B41F-F6865F40E88E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3D99-A5F3-4C24-8874-10DC65AC3664}" type="datetimeFigureOut">
              <a:rPr lang="en-AU" smtClean="0"/>
              <a:t>24/06/2014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3140-89E2-44EE-B41F-F6865F40E88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3D99-A5F3-4C24-8874-10DC65AC3664}" type="datetimeFigureOut">
              <a:rPr lang="en-AU" smtClean="0"/>
              <a:t>24/06/2014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3140-89E2-44EE-B41F-F6865F40E88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3D99-A5F3-4C24-8874-10DC65AC3664}" type="datetimeFigureOut">
              <a:rPr lang="en-AU" smtClean="0"/>
              <a:t>24/06/2014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3140-89E2-44EE-B41F-F6865F40E88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3D99-A5F3-4C24-8874-10DC65AC3664}" type="datetimeFigureOut">
              <a:rPr lang="en-AU" smtClean="0"/>
              <a:t>24/06/2014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3140-89E2-44EE-B41F-F6865F40E88E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3D99-A5F3-4C24-8874-10DC65AC3664}" type="datetimeFigureOut">
              <a:rPr lang="en-AU" smtClean="0"/>
              <a:t>24/06/2014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3140-89E2-44EE-B41F-F6865F40E88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3D99-A5F3-4C24-8874-10DC65AC3664}" type="datetimeFigureOut">
              <a:rPr lang="en-AU" smtClean="0"/>
              <a:t>24/06/2014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3140-89E2-44EE-B41F-F6865F40E88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3D99-A5F3-4C24-8874-10DC65AC3664}" type="datetimeFigureOut">
              <a:rPr lang="en-AU" smtClean="0"/>
              <a:t>24/06/2014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3140-89E2-44EE-B41F-F6865F40E88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3D99-A5F3-4C24-8874-10DC65AC3664}" type="datetimeFigureOut">
              <a:rPr lang="en-AU" smtClean="0"/>
              <a:t>24/06/2014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3140-89E2-44EE-B41F-F6865F40E88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3D99-A5F3-4C24-8874-10DC65AC3664}" type="datetimeFigureOut">
              <a:rPr lang="en-AU" smtClean="0"/>
              <a:t>24/06/2014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3140-89E2-44EE-B41F-F6865F40E88E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6FB3D99-A5F3-4C24-8874-10DC65AC3664}" type="datetimeFigureOut">
              <a:rPr lang="en-AU" smtClean="0"/>
              <a:t>24/06/2014</a:t>
            </a:fld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2B53140-89E2-44EE-B41F-F6865F40E88E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6FB3D99-A5F3-4C24-8874-10DC65AC3664}" type="datetimeFigureOut">
              <a:rPr lang="en-AU" smtClean="0"/>
              <a:t>24/06/2014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2B53140-89E2-44EE-B41F-F6865F40E88E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8077200" cy="1673352"/>
          </a:xfrm>
        </p:spPr>
        <p:txBody>
          <a:bodyPr>
            <a:normAutofit/>
          </a:bodyPr>
          <a:lstStyle/>
          <a:p>
            <a:r>
              <a:rPr lang="en-AU" dirty="0" smtClean="0"/>
              <a:t>All Online: </a:t>
            </a:r>
            <a:br>
              <a:rPr lang="en-AU" dirty="0" smtClean="0"/>
            </a:br>
            <a:r>
              <a:rPr lang="en-AU" dirty="0" smtClean="0"/>
              <a:t>From Testing to Completion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5229200"/>
            <a:ext cx="8077200" cy="1499616"/>
          </a:xfrm>
        </p:spPr>
        <p:txBody>
          <a:bodyPr>
            <a:normAutofit lnSpcReduction="10000"/>
          </a:bodyPr>
          <a:lstStyle/>
          <a:p>
            <a:pPr algn="ctr"/>
            <a:r>
              <a:rPr lang="en-AU" dirty="0" smtClean="0"/>
              <a:t>Chris Cook</a:t>
            </a:r>
          </a:p>
          <a:p>
            <a:pPr algn="ctr"/>
            <a:r>
              <a:rPr lang="en-AU" dirty="0" smtClean="0"/>
              <a:t>Head of Program, STEPS</a:t>
            </a:r>
          </a:p>
          <a:p>
            <a:pPr algn="ctr"/>
            <a:r>
              <a:rPr lang="en-AU" dirty="0" smtClean="0"/>
              <a:t>CQUniversity</a:t>
            </a:r>
          </a:p>
          <a:p>
            <a:pPr algn="ctr"/>
            <a:endParaRPr lang="en-AU" dirty="0"/>
          </a:p>
          <a:p>
            <a:pPr algn="ctr"/>
            <a:r>
              <a:rPr lang="en-AU" dirty="0" smtClean="0"/>
              <a:t>24 June 2014</a:t>
            </a:r>
            <a:endParaRPr lang="en-AU" dirty="0"/>
          </a:p>
        </p:txBody>
      </p:sp>
      <p:pic>
        <p:nvPicPr>
          <p:cNvPr id="17410" name="Picture 2" descr="Description: C:\Users\bartletc\AppData\Local\Microsoft\Windows\Temporary Internet Files\Content.Outlook\1RN84N5E\personal2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7729"/>
            <a:ext cx="57340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50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Online Testing – Process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AU" dirty="0" smtClean="0"/>
              <a:t>Prospective student emails application</a:t>
            </a:r>
          </a:p>
          <a:p>
            <a:pPr marL="633222" indent="-514350">
              <a:buFont typeface="+mj-lt"/>
              <a:buAutoNum type="arabicPeriod"/>
            </a:pPr>
            <a:r>
              <a:rPr lang="en-AU" dirty="0" smtClean="0"/>
              <a:t>STEPS Admin email testing information and enrolment form</a:t>
            </a:r>
          </a:p>
          <a:p>
            <a:pPr marL="633222" indent="-514350">
              <a:buFont typeface="+mj-lt"/>
              <a:buAutoNum type="arabicPeriod"/>
            </a:pPr>
            <a:r>
              <a:rPr lang="en-AU" dirty="0" smtClean="0"/>
              <a:t>Prospective student completes testing and emails completed enrolment form </a:t>
            </a:r>
          </a:p>
          <a:p>
            <a:pPr marL="633222" indent="-514350">
              <a:buFont typeface="+mj-lt"/>
              <a:buAutoNum type="arabicPeriod"/>
            </a:pPr>
            <a:r>
              <a:rPr lang="en-AU" dirty="0" smtClean="0"/>
              <a:t>Access Coordinator arranges interview to discuss results and organise study plan</a:t>
            </a:r>
          </a:p>
          <a:p>
            <a:pPr marL="633222" indent="-514350">
              <a:buFont typeface="+mj-lt"/>
              <a:buAutoNum type="arabicPeriod"/>
            </a:pPr>
            <a:r>
              <a:rPr lang="en-AU" dirty="0" smtClean="0"/>
              <a:t>Access Coordinator sends “start up email”, which includes link to STEPS Online Orientation</a:t>
            </a:r>
          </a:p>
          <a:p>
            <a:pPr marL="633222" indent="-514350">
              <a:buFont typeface="+mj-lt"/>
              <a:buAutoNum type="arabicPeriod"/>
            </a:pPr>
            <a:endParaRPr lang="en-AU" dirty="0" smtClean="0"/>
          </a:p>
          <a:p>
            <a:pPr marL="633222" indent="-514350">
              <a:buFont typeface="+mj-lt"/>
              <a:buAutoNum type="arabicPeriod"/>
            </a:pPr>
            <a:endParaRPr lang="en-AU" dirty="0" smtClean="0"/>
          </a:p>
          <a:p>
            <a:pPr marL="633222" indent="-514350">
              <a:buFont typeface="+mj-lt"/>
              <a:buAutoNum type="arabi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7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STEPS Online Orientation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Videos, information, activities and tasks for new students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96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Online Orientation - Background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800" dirty="0" smtClean="0"/>
              <a:t>Approx. 2/3 STEPS students study by distance education</a:t>
            </a:r>
          </a:p>
          <a:p>
            <a:endParaRPr lang="en-AU" sz="2800" dirty="0" smtClean="0"/>
          </a:p>
          <a:p>
            <a:r>
              <a:rPr lang="en-AU" sz="2800" dirty="0" smtClean="0"/>
              <a:t>Until 2014, separate on-campus Orientations for on-campus and distance cohorts</a:t>
            </a:r>
          </a:p>
          <a:p>
            <a:endParaRPr lang="en-AU" sz="2800" dirty="0" smtClean="0"/>
          </a:p>
          <a:p>
            <a:r>
              <a:rPr lang="en-AU" sz="2800" dirty="0" smtClean="0"/>
              <a:t>On-campus Orientation for distance students had relatively low attendance  </a:t>
            </a:r>
          </a:p>
        </p:txBody>
      </p:sp>
    </p:spTree>
    <p:extLst>
      <p:ext uri="{BB962C8B-B14F-4D97-AF65-F5344CB8AC3E}">
        <p14:creationId xmlns:p14="http://schemas.microsoft.com/office/powerpoint/2010/main" val="84576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Online </a:t>
            </a:r>
            <a:r>
              <a:rPr lang="en-AU" dirty="0"/>
              <a:t>Orientation </a:t>
            </a:r>
            <a:r>
              <a:rPr lang="en-AU" dirty="0" smtClean="0"/>
              <a:t>- Project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800" dirty="0" smtClean="0"/>
              <a:t>Project aim to welcome and orient new distance students (and back up for on-campus students)</a:t>
            </a:r>
          </a:p>
          <a:p>
            <a:endParaRPr lang="en-AU" sz="2800" dirty="0"/>
          </a:p>
          <a:p>
            <a:r>
              <a:rPr lang="en-AU" sz="2800" dirty="0" smtClean="0"/>
              <a:t>Decision to put Online Orientation on STEPS Program Moodle site</a:t>
            </a:r>
          </a:p>
          <a:p>
            <a:endParaRPr lang="en-AU" sz="2800" dirty="0"/>
          </a:p>
          <a:p>
            <a:r>
              <a:rPr lang="en-AU" sz="2800" dirty="0" smtClean="0"/>
              <a:t>Embed videos, information, activities and tasks</a:t>
            </a:r>
          </a:p>
        </p:txBody>
      </p:sp>
    </p:spTree>
    <p:extLst>
      <p:ext uri="{BB962C8B-B14F-4D97-AF65-F5344CB8AC3E}">
        <p14:creationId xmlns:p14="http://schemas.microsoft.com/office/powerpoint/2010/main" val="162175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Online </a:t>
            </a:r>
            <a:r>
              <a:rPr lang="en-AU" dirty="0"/>
              <a:t>Orientation </a:t>
            </a:r>
            <a:r>
              <a:rPr lang="en-AU" dirty="0" smtClean="0"/>
              <a:t>- Development</a:t>
            </a:r>
            <a:endParaRPr lang="en-AU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9110"/>
            <a:ext cx="8229600" cy="423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30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Online Orientation - Development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70165"/>
            <a:ext cx="8229600" cy="443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99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Online Orientation - Development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82" y="1774825"/>
            <a:ext cx="337623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64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Online Orientation - Development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17" y="2564904"/>
            <a:ext cx="838574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38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Online Orientation - Development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86" y="1774825"/>
            <a:ext cx="6077427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6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Online Orientation - Development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17" y="1774825"/>
            <a:ext cx="7052566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Online Testing</a:t>
            </a:r>
          </a:p>
          <a:p>
            <a:endParaRPr lang="en-AU" dirty="0" smtClean="0"/>
          </a:p>
          <a:p>
            <a:r>
              <a:rPr lang="en-AU" dirty="0" smtClean="0"/>
              <a:t>Online Orientation</a:t>
            </a:r>
          </a:p>
          <a:p>
            <a:endParaRPr lang="en-AU" dirty="0" smtClean="0"/>
          </a:p>
          <a:p>
            <a:r>
              <a:rPr lang="en-AU" dirty="0" smtClean="0"/>
              <a:t>Online Courses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788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Online Orientation - Development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7" y="1774825"/>
            <a:ext cx="8208206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20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Online Orientation - Development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304" y="1774825"/>
            <a:ext cx="5969392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66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Online Orientation - Development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159000"/>
            <a:ext cx="71818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16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Online Orientation - Development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19" y="1774825"/>
            <a:ext cx="7728961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61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Online Orientation - </a:t>
            </a:r>
            <a:r>
              <a:rPr lang="en-AU" dirty="0" smtClean="0"/>
              <a:t>Process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 smtClean="0"/>
              <a:t>First introduced in Term 2, 2014</a:t>
            </a:r>
          </a:p>
          <a:p>
            <a:endParaRPr lang="en-AU" dirty="0"/>
          </a:p>
          <a:p>
            <a:r>
              <a:rPr lang="en-AU" dirty="0" smtClean="0"/>
              <a:t>Students who haven’t completed can be prompted to complete</a:t>
            </a:r>
          </a:p>
          <a:p>
            <a:endParaRPr lang="en-AU" dirty="0" smtClean="0"/>
          </a:p>
          <a:p>
            <a:r>
              <a:rPr lang="en-AU" dirty="0" smtClean="0"/>
              <a:t>Feedback from students: </a:t>
            </a:r>
          </a:p>
          <a:p>
            <a:pPr lvl="1"/>
            <a:r>
              <a:rPr lang="en-AU" dirty="0" smtClean="0"/>
              <a:t>89% satisfied, 9% not sure, 2% not satisfied</a:t>
            </a:r>
          </a:p>
          <a:p>
            <a:pPr lvl="1"/>
            <a:r>
              <a:rPr lang="en-AU" dirty="0" smtClean="0"/>
              <a:t>“It </a:t>
            </a:r>
            <a:r>
              <a:rPr lang="en-AU" dirty="0"/>
              <a:t>made me feel </a:t>
            </a:r>
            <a:r>
              <a:rPr lang="en-AU" dirty="0" smtClean="0"/>
              <a:t>more </a:t>
            </a:r>
            <a:r>
              <a:rPr lang="en-AU" dirty="0"/>
              <a:t>confident about ability to study</a:t>
            </a:r>
            <a:r>
              <a:rPr lang="en-AU" dirty="0" smtClean="0"/>
              <a:t>.”</a:t>
            </a:r>
          </a:p>
          <a:p>
            <a:pPr lvl="1"/>
            <a:r>
              <a:rPr lang="en-AU" dirty="0" smtClean="0"/>
              <a:t>“It </a:t>
            </a:r>
            <a:r>
              <a:rPr lang="en-AU" dirty="0"/>
              <a:t>was nice that the distance students could see their lectures and coordinators. It clearly explained how to complete all the activities which made the process </a:t>
            </a:r>
            <a:r>
              <a:rPr lang="en-AU" dirty="0" smtClean="0"/>
              <a:t>a lot easier.”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153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STEPS Courses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Videos, information, activities and tasks for enrolled students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775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STEPS Courses – All online</a:t>
            </a:r>
            <a:endParaRPr lang="en-A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68842"/>
            <a:ext cx="8229600" cy="363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96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Questions?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620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Online Testing - Background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800" dirty="0" smtClean="0"/>
              <a:t>Prospective STEPS students complete 4 “tests”:</a:t>
            </a:r>
          </a:p>
          <a:p>
            <a:pPr lvl="1"/>
            <a:r>
              <a:rPr lang="en-AU" sz="2400" dirty="0" smtClean="0"/>
              <a:t>Personal writing</a:t>
            </a:r>
          </a:p>
          <a:p>
            <a:pPr lvl="1"/>
            <a:r>
              <a:rPr lang="en-AU" sz="2400" dirty="0" smtClean="0"/>
              <a:t>Computing questionnaire</a:t>
            </a:r>
          </a:p>
          <a:p>
            <a:pPr lvl="1"/>
            <a:r>
              <a:rPr lang="en-AU" sz="2400" dirty="0" smtClean="0"/>
              <a:t>Mathematics test</a:t>
            </a:r>
          </a:p>
          <a:p>
            <a:pPr lvl="1"/>
            <a:r>
              <a:rPr lang="en-AU" sz="2400" dirty="0" smtClean="0"/>
              <a:t>Literacy test</a:t>
            </a:r>
          </a:p>
          <a:p>
            <a:endParaRPr lang="en-AU" sz="2800" dirty="0" smtClean="0"/>
          </a:p>
          <a:p>
            <a:r>
              <a:rPr lang="en-AU" sz="2800" dirty="0" smtClean="0"/>
              <a:t>Until 2013, tests were paper based </a:t>
            </a:r>
          </a:p>
          <a:p>
            <a:endParaRPr lang="en-AU" sz="2800" dirty="0" smtClean="0"/>
          </a:p>
          <a:p>
            <a:r>
              <a:rPr lang="en-AU" sz="2800" dirty="0" smtClean="0"/>
              <a:t>Marking required time and resources </a:t>
            </a:r>
          </a:p>
        </p:txBody>
      </p:sp>
    </p:spTree>
    <p:extLst>
      <p:ext uri="{BB962C8B-B14F-4D97-AF65-F5344CB8AC3E}">
        <p14:creationId xmlns:p14="http://schemas.microsoft.com/office/powerpoint/2010/main" val="2677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Online Testing - Project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800" dirty="0" smtClean="0"/>
              <a:t>Project aim to automate marking and streamline administration </a:t>
            </a:r>
          </a:p>
          <a:p>
            <a:endParaRPr lang="en-AU" sz="2800" dirty="0"/>
          </a:p>
          <a:p>
            <a:r>
              <a:rPr lang="en-AU" sz="2800" dirty="0" smtClean="0"/>
              <a:t>Decision to put tests on CQUniversity’s Open Online Courses (MOOC) site</a:t>
            </a:r>
          </a:p>
          <a:p>
            <a:endParaRPr lang="en-AU" sz="2800" dirty="0"/>
          </a:p>
          <a:p>
            <a:r>
              <a:rPr lang="en-AU" sz="2800" dirty="0" smtClean="0"/>
              <a:t>Personal writing, computing questionnaire and mathematics test “as is”; literacy test new</a:t>
            </a:r>
          </a:p>
        </p:txBody>
      </p:sp>
    </p:spTree>
    <p:extLst>
      <p:ext uri="{BB962C8B-B14F-4D97-AF65-F5344CB8AC3E}">
        <p14:creationId xmlns:p14="http://schemas.microsoft.com/office/powerpoint/2010/main" val="216934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Online Testing - Development</a:t>
            </a:r>
            <a:endParaRPr lang="en-A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078" y="1774825"/>
            <a:ext cx="4005844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86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Online Testing – Personal Writing</a:t>
            </a:r>
            <a:endParaRPr lang="en-A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850" y="1774825"/>
            <a:ext cx="63903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62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Online Testing – Computing</a:t>
            </a:r>
            <a:endParaRPr lang="en-A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782" y="1774825"/>
            <a:ext cx="417443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75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Online Testing – Mathematics</a:t>
            </a:r>
            <a:endParaRPr lang="en-A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5084"/>
            <a:ext cx="8229600" cy="426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03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Online Testing – Literacy</a:t>
            </a:r>
            <a:endParaRPr lang="en-A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669" y="1774825"/>
            <a:ext cx="6830662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52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275</TotalTime>
  <Words>390</Words>
  <Application>Microsoft Office PowerPoint</Application>
  <PresentationFormat>On-screen Show (4:3)</PresentationFormat>
  <Paragraphs>77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Module</vt:lpstr>
      <vt:lpstr>All Online:  From Testing to Completion</vt:lpstr>
      <vt:lpstr>Contents</vt:lpstr>
      <vt:lpstr>Online Testing - Background</vt:lpstr>
      <vt:lpstr>Online Testing - Project</vt:lpstr>
      <vt:lpstr>Online Testing - Development</vt:lpstr>
      <vt:lpstr>Online Testing – Personal Writing</vt:lpstr>
      <vt:lpstr>Online Testing – Computing</vt:lpstr>
      <vt:lpstr>Online Testing – Mathematics</vt:lpstr>
      <vt:lpstr>Online Testing – Literacy</vt:lpstr>
      <vt:lpstr>Online Testing – Process</vt:lpstr>
      <vt:lpstr>STEPS Online Orientation</vt:lpstr>
      <vt:lpstr>Online Orientation - Background</vt:lpstr>
      <vt:lpstr>Online Orientation - Project</vt:lpstr>
      <vt:lpstr>Online Orientation - Development</vt:lpstr>
      <vt:lpstr>Online Orientation - Development</vt:lpstr>
      <vt:lpstr>Online Orientation - Development</vt:lpstr>
      <vt:lpstr>Online Orientation - Development</vt:lpstr>
      <vt:lpstr>Online Orientation - Development</vt:lpstr>
      <vt:lpstr>Online Orientation - Development</vt:lpstr>
      <vt:lpstr>Online Orientation - Development</vt:lpstr>
      <vt:lpstr>Online Orientation - Development</vt:lpstr>
      <vt:lpstr>Online Orientation - Development</vt:lpstr>
      <vt:lpstr>Online Orientation - Development</vt:lpstr>
      <vt:lpstr>Online Orientation - Process</vt:lpstr>
      <vt:lpstr>STEPS Courses</vt:lpstr>
      <vt:lpstr>STEPS Courses – All online</vt:lpstr>
      <vt:lpstr>Questions? </vt:lpstr>
    </vt:vector>
  </TitlesOfParts>
  <Company>CQUniversity Australia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Cook</dc:creator>
  <cp:lastModifiedBy>Therese O'Donnell</cp:lastModifiedBy>
  <cp:revision>66</cp:revision>
  <dcterms:created xsi:type="dcterms:W3CDTF">2014-06-23T22:34:07Z</dcterms:created>
  <dcterms:modified xsi:type="dcterms:W3CDTF">2014-06-24T03:20:27Z</dcterms:modified>
</cp:coreProperties>
</file>