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1"/>
  </p:handoutMasterIdLst>
  <p:sldIdLst>
    <p:sldId id="256" r:id="rId2"/>
    <p:sldId id="277" r:id="rId3"/>
    <p:sldId id="258" r:id="rId4"/>
    <p:sldId id="259" r:id="rId5"/>
    <p:sldId id="278" r:id="rId6"/>
    <p:sldId id="279" r:id="rId7"/>
    <p:sldId id="280" r:id="rId8"/>
    <p:sldId id="270" r:id="rId9"/>
    <p:sldId id="281" r:id="rId10"/>
  </p:sldIdLst>
  <p:sldSz cx="9144000" cy="6858000" type="screen4x3"/>
  <p:notesSz cx="6669088" cy="9926638"/>
  <p:defaultTextStyle>
    <a:defPPr>
      <a:defRPr lang="en-AU"/>
    </a:defPPr>
    <a:lvl1pPr algn="l" rtl="0" eaLnBrk="0" fontAlgn="base" hangingPunct="0">
      <a:spcBef>
        <a:spcPct val="0"/>
      </a:spcBef>
      <a:spcAft>
        <a:spcPct val="0"/>
      </a:spcAft>
      <a:defRPr sz="2400" kern="1200">
        <a:solidFill>
          <a:schemeClr val="tx1"/>
        </a:solidFill>
        <a:latin typeface="Times"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Arial" charset="0"/>
      </a:defRPr>
    </a:lvl5pPr>
    <a:lvl6pPr marL="2286000" algn="l" defTabSz="914400" rtl="0" eaLnBrk="1" latinLnBrk="0" hangingPunct="1">
      <a:defRPr sz="2400" kern="1200">
        <a:solidFill>
          <a:schemeClr val="tx1"/>
        </a:solidFill>
        <a:latin typeface="Times" pitchFamily="18" charset="0"/>
        <a:ea typeface="+mn-ea"/>
        <a:cs typeface="Arial" charset="0"/>
      </a:defRPr>
    </a:lvl6pPr>
    <a:lvl7pPr marL="2743200" algn="l" defTabSz="914400" rtl="0" eaLnBrk="1" latinLnBrk="0" hangingPunct="1">
      <a:defRPr sz="2400" kern="1200">
        <a:solidFill>
          <a:schemeClr val="tx1"/>
        </a:solidFill>
        <a:latin typeface="Times" pitchFamily="18" charset="0"/>
        <a:ea typeface="+mn-ea"/>
        <a:cs typeface="Arial" charset="0"/>
      </a:defRPr>
    </a:lvl7pPr>
    <a:lvl8pPr marL="3200400" algn="l" defTabSz="914400" rtl="0" eaLnBrk="1" latinLnBrk="0" hangingPunct="1">
      <a:defRPr sz="2400" kern="1200">
        <a:solidFill>
          <a:schemeClr val="tx1"/>
        </a:solidFill>
        <a:latin typeface="Times" pitchFamily="18" charset="0"/>
        <a:ea typeface="+mn-ea"/>
        <a:cs typeface="Arial" charset="0"/>
      </a:defRPr>
    </a:lvl8pPr>
    <a:lvl9pPr marL="3657600" algn="l" defTabSz="914400" rtl="0" eaLnBrk="1" latinLnBrk="0" hangingPunct="1">
      <a:defRPr sz="2400" kern="1200">
        <a:solidFill>
          <a:schemeClr val="tx1"/>
        </a:solidFill>
        <a:latin typeface="Times"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818A8F"/>
    <a:srgbClr val="6A288A"/>
    <a:srgbClr val="BF5B1F"/>
    <a:srgbClr val="D40E8C"/>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B80E1E-C3D8-4630-A96C-9F6F6FDAB0F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AU"/>
        </a:p>
      </dgm:t>
    </dgm:pt>
    <dgm:pt modelId="{1AEA3638-8945-45B4-86FF-9F8CCF102334}">
      <dgm:prSet phldrT="[Text]"/>
      <dgm:spPr/>
      <dgm:t>
        <a:bodyPr/>
        <a:lstStyle/>
        <a:p>
          <a:r>
            <a:rPr lang="en-AU" dirty="0" smtClean="0"/>
            <a:t>TPP</a:t>
          </a:r>
        </a:p>
        <a:p>
          <a:r>
            <a:rPr lang="en-AU" dirty="0" smtClean="0"/>
            <a:t>(OAC)</a:t>
          </a:r>
          <a:endParaRPr lang="en-AU" dirty="0"/>
        </a:p>
      </dgm:t>
    </dgm:pt>
    <dgm:pt modelId="{05E8F464-C010-4ED2-A391-5C04CE44894D}" type="parTrans" cxnId="{53C99413-E22C-49AB-A116-13EB9F7189C1}">
      <dgm:prSet/>
      <dgm:spPr/>
      <dgm:t>
        <a:bodyPr/>
        <a:lstStyle/>
        <a:p>
          <a:endParaRPr lang="en-AU"/>
        </a:p>
      </dgm:t>
    </dgm:pt>
    <dgm:pt modelId="{422BB959-5FB2-4C42-8C5E-6A61FDC546EA}" type="sibTrans" cxnId="{53C99413-E22C-49AB-A116-13EB9F7189C1}">
      <dgm:prSet/>
      <dgm:spPr/>
      <dgm:t>
        <a:bodyPr/>
        <a:lstStyle/>
        <a:p>
          <a:endParaRPr lang="en-AU"/>
        </a:p>
      </dgm:t>
    </dgm:pt>
    <dgm:pt modelId="{46275889-0FC3-4480-818A-9B3F9B9651C5}">
      <dgm:prSet phldrT="[Text]" custT="1"/>
      <dgm:spPr/>
      <dgm:t>
        <a:bodyPr/>
        <a:lstStyle/>
        <a:p>
          <a:r>
            <a:rPr lang="en-AU" sz="1200" dirty="0" smtClean="0"/>
            <a:t>USQ Open Access College Tertiary Preparation Program (TPP) – an enabling ‘bridging’ program to prepare students for undergraduate study with guaranteed entry to some USQ undergraduate courses</a:t>
          </a:r>
          <a:endParaRPr lang="en-AU" sz="1200" dirty="0"/>
        </a:p>
      </dgm:t>
    </dgm:pt>
    <dgm:pt modelId="{0FE10EB3-4237-476C-A1F7-01DDEB42F0C0}" type="parTrans" cxnId="{EA564ECE-9DA9-4CEA-9022-1F13103C0541}">
      <dgm:prSet/>
      <dgm:spPr/>
      <dgm:t>
        <a:bodyPr/>
        <a:lstStyle/>
        <a:p>
          <a:endParaRPr lang="en-AU"/>
        </a:p>
      </dgm:t>
    </dgm:pt>
    <dgm:pt modelId="{A3F3D7B2-4155-4456-AC2B-32D8300743F2}" type="sibTrans" cxnId="{EA564ECE-9DA9-4CEA-9022-1F13103C0541}">
      <dgm:prSet/>
      <dgm:spPr/>
      <dgm:t>
        <a:bodyPr/>
        <a:lstStyle/>
        <a:p>
          <a:endParaRPr lang="en-AU"/>
        </a:p>
      </dgm:t>
    </dgm:pt>
    <dgm:pt modelId="{550E6FA7-0F2B-4D59-AFCD-9623A4AE199A}">
      <dgm:prSet phldrT="[Text]"/>
      <dgm:spPr/>
      <dgm:t>
        <a:bodyPr/>
        <a:lstStyle/>
        <a:p>
          <a:r>
            <a:rPr lang="en-AU" dirty="0" smtClean="0"/>
            <a:t>ADFI</a:t>
          </a:r>
        </a:p>
        <a:p>
          <a:r>
            <a:rPr lang="en-AU" dirty="0" smtClean="0"/>
            <a:t>Projects</a:t>
          </a:r>
          <a:endParaRPr lang="en-AU" dirty="0"/>
        </a:p>
      </dgm:t>
    </dgm:pt>
    <dgm:pt modelId="{8E4F131D-1AF8-48CF-93A8-D91F17F0EBE9}" type="parTrans" cxnId="{11B5B715-D394-4F7B-88F7-4B931FA27D65}">
      <dgm:prSet/>
      <dgm:spPr/>
      <dgm:t>
        <a:bodyPr/>
        <a:lstStyle/>
        <a:p>
          <a:endParaRPr lang="en-AU"/>
        </a:p>
      </dgm:t>
    </dgm:pt>
    <dgm:pt modelId="{25ED99E9-C21A-4ECA-853E-374FAF549092}" type="sibTrans" cxnId="{11B5B715-D394-4F7B-88F7-4B931FA27D65}">
      <dgm:prSet/>
      <dgm:spPr/>
      <dgm:t>
        <a:bodyPr/>
        <a:lstStyle/>
        <a:p>
          <a:endParaRPr lang="en-AU"/>
        </a:p>
      </dgm:t>
    </dgm:pt>
    <dgm:pt modelId="{D9BBC6AD-2F76-44E4-9159-4F4DDDABF3F4}">
      <dgm:prSet phldrT="[Text]" custT="1"/>
      <dgm:spPr/>
      <dgm:t>
        <a:bodyPr/>
        <a:lstStyle/>
        <a:p>
          <a:r>
            <a:rPr lang="en-AU" sz="1200" dirty="0" smtClean="0"/>
            <a:t>2012 </a:t>
          </a:r>
          <a:r>
            <a:rPr lang="en-AU" sz="1200" i="1" dirty="0" smtClean="0"/>
            <a:t>USQ ADFI PLEIADES </a:t>
          </a:r>
          <a:r>
            <a:rPr lang="en-AU" sz="1200" dirty="0" smtClean="0"/>
            <a:t>project (Portable Learning Environments for Incarcerated Adult Distance Education Students) trialled eReaders and internet simulation at SQCC</a:t>
          </a:r>
          <a:endParaRPr lang="en-AU" sz="1200" dirty="0"/>
        </a:p>
      </dgm:t>
    </dgm:pt>
    <dgm:pt modelId="{E5D462F3-F747-43A7-956D-CC3808BB5C57}" type="parTrans" cxnId="{6717A9AE-C93B-453D-83F9-64722AC762B8}">
      <dgm:prSet/>
      <dgm:spPr/>
      <dgm:t>
        <a:bodyPr/>
        <a:lstStyle/>
        <a:p>
          <a:endParaRPr lang="en-AU"/>
        </a:p>
      </dgm:t>
    </dgm:pt>
    <dgm:pt modelId="{04C4019C-EB90-4918-9949-12EFA80F359F}" type="sibTrans" cxnId="{6717A9AE-C93B-453D-83F9-64722AC762B8}">
      <dgm:prSet/>
      <dgm:spPr/>
      <dgm:t>
        <a:bodyPr/>
        <a:lstStyle/>
        <a:p>
          <a:endParaRPr lang="en-AU"/>
        </a:p>
      </dgm:t>
    </dgm:pt>
    <dgm:pt modelId="{D40D4A6E-5178-4906-ACAD-B923ECA0DEDC}">
      <dgm:prSet phldrT="[Text]"/>
      <dgm:spPr/>
      <dgm:t>
        <a:bodyPr/>
        <a:lstStyle/>
        <a:p>
          <a:r>
            <a:rPr lang="en-AU" dirty="0" smtClean="0"/>
            <a:t>OAC Triple E (2013)</a:t>
          </a:r>
          <a:endParaRPr lang="en-AU" dirty="0"/>
        </a:p>
      </dgm:t>
    </dgm:pt>
    <dgm:pt modelId="{2982602B-CA1C-4014-AF46-76E6F16470CD}" type="parTrans" cxnId="{4AE1195F-B4E7-47BF-9168-D249342697B0}">
      <dgm:prSet/>
      <dgm:spPr/>
      <dgm:t>
        <a:bodyPr/>
        <a:lstStyle/>
        <a:p>
          <a:endParaRPr lang="en-AU"/>
        </a:p>
      </dgm:t>
    </dgm:pt>
    <dgm:pt modelId="{AAAF0FAC-FC8F-4807-AE01-B7858794B9A1}" type="sibTrans" cxnId="{4AE1195F-B4E7-47BF-9168-D249342697B0}">
      <dgm:prSet/>
      <dgm:spPr/>
      <dgm:t>
        <a:bodyPr/>
        <a:lstStyle/>
        <a:p>
          <a:endParaRPr lang="en-AU"/>
        </a:p>
      </dgm:t>
    </dgm:pt>
    <dgm:pt modelId="{E3DED551-5D5C-48EC-86E5-616D7390B70C}">
      <dgm:prSet phldrT="[Text]" custT="1"/>
      <dgm:spPr/>
      <dgm:t>
        <a:bodyPr/>
        <a:lstStyle/>
        <a:p>
          <a:r>
            <a:rPr lang="en-AU" sz="1600" dirty="0" smtClean="0"/>
            <a:t>2013 OAC Triple E (Engagement, eLearning and eReaders) project – 47 eBook readers rolled out to five QLD correctional centres – SQCC, Brisbane Women’s Correctional Centre, Wolston Correctional Centre, Woodford Correctional Centre and Maryborough Correctional Centre. </a:t>
          </a:r>
          <a:endParaRPr lang="en-AU" sz="1600" dirty="0"/>
        </a:p>
      </dgm:t>
    </dgm:pt>
    <dgm:pt modelId="{ABBF0F43-F60E-48EF-AA23-3A5BDF683EDC}" type="parTrans" cxnId="{7919AA39-F168-4976-9BC2-1FB328E1044C}">
      <dgm:prSet/>
      <dgm:spPr/>
      <dgm:t>
        <a:bodyPr/>
        <a:lstStyle/>
        <a:p>
          <a:endParaRPr lang="en-AU"/>
        </a:p>
      </dgm:t>
    </dgm:pt>
    <dgm:pt modelId="{D5419411-F14A-4BF3-AB49-FCFA5CA520FE}" type="sibTrans" cxnId="{7919AA39-F168-4976-9BC2-1FB328E1044C}">
      <dgm:prSet/>
      <dgm:spPr/>
      <dgm:t>
        <a:bodyPr/>
        <a:lstStyle/>
        <a:p>
          <a:endParaRPr lang="en-AU"/>
        </a:p>
      </dgm:t>
    </dgm:pt>
    <dgm:pt modelId="{C7CFB366-28D8-49F5-A28E-0F189CA2FCC2}">
      <dgm:prSet phldrT="[Text]" custT="1"/>
      <dgm:spPr/>
      <dgm:t>
        <a:bodyPr/>
        <a:lstStyle/>
        <a:p>
          <a:r>
            <a:rPr lang="en-AU" sz="1600" dirty="0" smtClean="0"/>
            <a:t>eReaders loaded with TPP7120 course readings and course content</a:t>
          </a:r>
          <a:endParaRPr lang="en-AU" sz="1600" dirty="0"/>
        </a:p>
      </dgm:t>
    </dgm:pt>
    <dgm:pt modelId="{05B868E6-6A31-4B95-8539-00A655A305E2}" type="parTrans" cxnId="{4A057B97-98ED-4548-A3E4-232765B062B8}">
      <dgm:prSet/>
      <dgm:spPr/>
      <dgm:t>
        <a:bodyPr/>
        <a:lstStyle/>
        <a:p>
          <a:endParaRPr lang="en-AU"/>
        </a:p>
      </dgm:t>
    </dgm:pt>
    <dgm:pt modelId="{49AEF3F6-194C-4C56-94B2-4183D794983C}" type="sibTrans" cxnId="{4A057B97-98ED-4548-A3E4-232765B062B8}">
      <dgm:prSet/>
      <dgm:spPr/>
      <dgm:t>
        <a:bodyPr/>
        <a:lstStyle/>
        <a:p>
          <a:endParaRPr lang="en-AU"/>
        </a:p>
      </dgm:t>
    </dgm:pt>
    <dgm:pt modelId="{4EEEE8C5-01A5-4001-AB81-3D735C4EE02B}">
      <dgm:prSet phldrT="[Text]" custT="1"/>
      <dgm:spPr/>
      <dgm:t>
        <a:bodyPr/>
        <a:lstStyle/>
        <a:p>
          <a:r>
            <a:rPr lang="en-AU" sz="1200" i="1" dirty="0" smtClean="0"/>
            <a:t>USQ ADFI From Access to Success </a:t>
          </a:r>
          <a:r>
            <a:rPr lang="en-AU" sz="1200" dirty="0" smtClean="0"/>
            <a:t>project and Stand Alone Moodle (SAM) at SQCC</a:t>
          </a:r>
          <a:endParaRPr lang="en-AU" sz="1200" dirty="0"/>
        </a:p>
      </dgm:t>
    </dgm:pt>
    <dgm:pt modelId="{9FCC13CA-5FCE-42BA-90BA-9D8D9E6822AF}" type="parTrans" cxnId="{643D9A6A-FF2E-443D-AA0A-682DDCDED13E}">
      <dgm:prSet/>
      <dgm:spPr/>
      <dgm:t>
        <a:bodyPr/>
        <a:lstStyle/>
        <a:p>
          <a:endParaRPr lang="en-AU"/>
        </a:p>
      </dgm:t>
    </dgm:pt>
    <dgm:pt modelId="{452B09AA-1034-4F8A-AD64-B4F245C27187}" type="sibTrans" cxnId="{643D9A6A-FF2E-443D-AA0A-682DDCDED13E}">
      <dgm:prSet/>
      <dgm:spPr/>
      <dgm:t>
        <a:bodyPr/>
        <a:lstStyle/>
        <a:p>
          <a:endParaRPr lang="en-AU"/>
        </a:p>
      </dgm:t>
    </dgm:pt>
    <dgm:pt modelId="{4C92D07F-BAA3-45EE-9857-0A23DE9B728E}">
      <dgm:prSet phldrT="[Text]" custT="1"/>
      <dgm:spPr/>
      <dgm:t>
        <a:bodyPr/>
        <a:lstStyle/>
        <a:p>
          <a:r>
            <a:rPr lang="en-AU" sz="1200" dirty="0" smtClean="0"/>
            <a:t>TPP7120 </a:t>
          </a:r>
          <a:r>
            <a:rPr lang="en-AU" sz="1200" i="1" dirty="0" smtClean="0"/>
            <a:t>Studying to Succeed</a:t>
          </a:r>
          <a:r>
            <a:rPr lang="en-AU" sz="1200" dirty="0" smtClean="0"/>
            <a:t>, TPP course (which teaches essential skills in academic communication and study management) loaded on to eReaders for incarcerated students in 2013</a:t>
          </a:r>
          <a:endParaRPr lang="en-AU" sz="1200" dirty="0"/>
        </a:p>
      </dgm:t>
    </dgm:pt>
    <dgm:pt modelId="{820029BC-87DF-4434-B898-B198D032FE32}" type="parTrans" cxnId="{A41B2944-2CB3-4231-8317-9EBAB3C318E0}">
      <dgm:prSet/>
      <dgm:spPr/>
      <dgm:t>
        <a:bodyPr/>
        <a:lstStyle/>
        <a:p>
          <a:endParaRPr lang="en-AU"/>
        </a:p>
      </dgm:t>
    </dgm:pt>
    <dgm:pt modelId="{56E8412E-0391-427D-806C-3CA650777A90}" type="sibTrans" cxnId="{A41B2944-2CB3-4231-8317-9EBAB3C318E0}">
      <dgm:prSet/>
      <dgm:spPr/>
      <dgm:t>
        <a:bodyPr/>
        <a:lstStyle/>
        <a:p>
          <a:endParaRPr lang="en-AU"/>
        </a:p>
      </dgm:t>
    </dgm:pt>
    <dgm:pt modelId="{FB479E70-1722-4271-9D6E-439CD813C8C1}">
      <dgm:prSet phldrT="[Text]" custT="1"/>
      <dgm:spPr/>
      <dgm:t>
        <a:bodyPr/>
        <a:lstStyle/>
        <a:p>
          <a:r>
            <a:rPr lang="en-AU" sz="1200" dirty="0" smtClean="0"/>
            <a:t>An enabling program or bridging pathway which enables incarcerated students (most of whom have not completed secondary schooling) to transition to tertiary study even while incarcerated</a:t>
          </a:r>
          <a:endParaRPr lang="en-AU" sz="1200" dirty="0"/>
        </a:p>
      </dgm:t>
    </dgm:pt>
    <dgm:pt modelId="{36475EE4-67BD-42E0-85FE-D7D5FDB6214B}" type="parTrans" cxnId="{F4ABF2B4-F9F7-43B2-A1BC-01297896378F}">
      <dgm:prSet/>
      <dgm:spPr/>
      <dgm:t>
        <a:bodyPr/>
        <a:lstStyle/>
        <a:p>
          <a:endParaRPr lang="en-AU"/>
        </a:p>
      </dgm:t>
    </dgm:pt>
    <dgm:pt modelId="{D95C45BD-E607-4843-B9A7-71424EBA624A}" type="sibTrans" cxnId="{F4ABF2B4-F9F7-43B2-A1BC-01297896378F}">
      <dgm:prSet/>
      <dgm:spPr/>
      <dgm:t>
        <a:bodyPr/>
        <a:lstStyle/>
        <a:p>
          <a:endParaRPr lang="en-AU"/>
        </a:p>
      </dgm:t>
    </dgm:pt>
    <dgm:pt modelId="{BA3BBEE5-860C-4B20-B6C3-68B49AF850E3}">
      <dgm:prSet phldrT="[Text]" custT="1"/>
      <dgm:spPr/>
      <dgm:t>
        <a:bodyPr/>
        <a:lstStyle/>
        <a:p>
          <a:r>
            <a:rPr lang="en-AU" sz="1200" dirty="0" smtClean="0"/>
            <a:t>Informed by larger USQ ADFI projects serving and researching digital prison pedagogy:</a:t>
          </a:r>
          <a:endParaRPr lang="en-AU" sz="1200" dirty="0"/>
        </a:p>
      </dgm:t>
    </dgm:pt>
    <dgm:pt modelId="{6B077B7F-0EE3-49FB-8EAC-BAD0D4AFC950}" type="parTrans" cxnId="{2D80B945-D102-4C1E-BB7B-244B5B026C0C}">
      <dgm:prSet/>
      <dgm:spPr/>
      <dgm:t>
        <a:bodyPr/>
        <a:lstStyle/>
        <a:p>
          <a:endParaRPr lang="en-AU"/>
        </a:p>
      </dgm:t>
    </dgm:pt>
    <dgm:pt modelId="{21F162D9-795D-4E79-BC06-D033F027816A}" type="sibTrans" cxnId="{2D80B945-D102-4C1E-BB7B-244B5B026C0C}">
      <dgm:prSet/>
      <dgm:spPr/>
      <dgm:t>
        <a:bodyPr/>
        <a:lstStyle/>
        <a:p>
          <a:endParaRPr lang="en-AU"/>
        </a:p>
      </dgm:t>
    </dgm:pt>
    <dgm:pt modelId="{A8018638-704D-4B3F-8C64-8913FA2CBBCA}">
      <dgm:prSet phldrT="[Text]" custT="1"/>
      <dgm:spPr/>
      <dgm:t>
        <a:bodyPr/>
        <a:lstStyle/>
        <a:p>
          <a:r>
            <a:rPr lang="en-AU" sz="1200" b="0" i="1" dirty="0" smtClean="0"/>
            <a:t>USQ ADFI Making the connection</a:t>
          </a:r>
          <a:r>
            <a:rPr lang="en-AU" sz="1200" b="0" dirty="0" smtClean="0"/>
            <a:t>: </a:t>
          </a:r>
          <a:r>
            <a:rPr lang="en-AU" sz="1200" b="0" i="1" dirty="0" smtClean="0"/>
            <a:t>Improving Access to Higher Education for Low Socio-Economic Status Students with ICT Limitations</a:t>
          </a:r>
          <a:r>
            <a:rPr lang="en-AU" sz="1200" b="1" dirty="0" smtClean="0"/>
            <a:t> </a:t>
          </a:r>
          <a:r>
            <a:rPr lang="en-AU" sz="1200" dirty="0" smtClean="0"/>
            <a:t>develops a complete higher education pathway aimed at widening access for Indigenous and non-Indigenous incarcerated students. </a:t>
          </a:r>
          <a:endParaRPr lang="en-AU" sz="1200" dirty="0"/>
        </a:p>
      </dgm:t>
    </dgm:pt>
    <dgm:pt modelId="{80A7D3DD-E444-4608-B6C9-925C8E3CF4A2}" type="parTrans" cxnId="{1F46B9E5-0E79-490A-9B76-85D3E6ACFAA3}">
      <dgm:prSet/>
      <dgm:spPr/>
      <dgm:t>
        <a:bodyPr/>
        <a:lstStyle/>
        <a:p>
          <a:endParaRPr lang="en-AU"/>
        </a:p>
      </dgm:t>
    </dgm:pt>
    <dgm:pt modelId="{27F12340-7386-45CB-BCA6-926CA8E77615}" type="sibTrans" cxnId="{1F46B9E5-0E79-490A-9B76-85D3E6ACFAA3}">
      <dgm:prSet/>
      <dgm:spPr/>
      <dgm:t>
        <a:bodyPr/>
        <a:lstStyle/>
        <a:p>
          <a:endParaRPr lang="en-AU"/>
        </a:p>
      </dgm:t>
    </dgm:pt>
    <dgm:pt modelId="{C8BEA103-51EC-4F62-8047-B96512CAC495}">
      <dgm:prSet phldrT="[Text]" custT="1"/>
      <dgm:spPr/>
      <dgm:t>
        <a:bodyPr/>
        <a:lstStyle/>
        <a:p>
          <a:r>
            <a:rPr lang="en-AU" sz="1600" dirty="0" smtClean="0"/>
            <a:t>TPP Teaching visits to correctional centres</a:t>
          </a:r>
          <a:endParaRPr lang="en-AU" sz="1600" dirty="0"/>
        </a:p>
      </dgm:t>
    </dgm:pt>
    <dgm:pt modelId="{71F575F9-4851-44B0-B4E1-401AE8440941}" type="parTrans" cxnId="{E1FA4283-4E05-45D6-8F1F-3033AF174A56}">
      <dgm:prSet/>
      <dgm:spPr/>
      <dgm:t>
        <a:bodyPr/>
        <a:lstStyle/>
        <a:p>
          <a:endParaRPr lang="en-AU"/>
        </a:p>
      </dgm:t>
    </dgm:pt>
    <dgm:pt modelId="{3584626E-88C8-404A-8E93-5323ECE41CF9}" type="sibTrans" cxnId="{E1FA4283-4E05-45D6-8F1F-3033AF174A56}">
      <dgm:prSet/>
      <dgm:spPr/>
      <dgm:t>
        <a:bodyPr/>
        <a:lstStyle/>
        <a:p>
          <a:endParaRPr lang="en-AU"/>
        </a:p>
      </dgm:t>
    </dgm:pt>
    <dgm:pt modelId="{FE491FC2-7594-4666-8075-209057884CDA}" type="pres">
      <dgm:prSet presAssocID="{AAB80E1E-C3D8-4630-A96C-9F6F6FDAB0F4}" presName="linearFlow" presStyleCnt="0">
        <dgm:presLayoutVars>
          <dgm:dir/>
          <dgm:animLvl val="lvl"/>
          <dgm:resizeHandles val="exact"/>
        </dgm:presLayoutVars>
      </dgm:prSet>
      <dgm:spPr/>
      <dgm:t>
        <a:bodyPr/>
        <a:lstStyle/>
        <a:p>
          <a:endParaRPr lang="en-AU"/>
        </a:p>
      </dgm:t>
    </dgm:pt>
    <dgm:pt modelId="{202D6A70-65CE-4CF7-B601-83BD036BE882}" type="pres">
      <dgm:prSet presAssocID="{1AEA3638-8945-45B4-86FF-9F8CCF102334}" presName="composite" presStyleCnt="0"/>
      <dgm:spPr/>
    </dgm:pt>
    <dgm:pt modelId="{4A6CE457-B3BE-4508-8B88-ED8FC98D6EC2}" type="pres">
      <dgm:prSet presAssocID="{1AEA3638-8945-45B4-86FF-9F8CCF102334}" presName="parentText" presStyleLbl="alignNode1" presStyleIdx="0" presStyleCnt="3">
        <dgm:presLayoutVars>
          <dgm:chMax val="1"/>
          <dgm:bulletEnabled val="1"/>
        </dgm:presLayoutVars>
      </dgm:prSet>
      <dgm:spPr/>
      <dgm:t>
        <a:bodyPr/>
        <a:lstStyle/>
        <a:p>
          <a:endParaRPr lang="en-AU"/>
        </a:p>
      </dgm:t>
    </dgm:pt>
    <dgm:pt modelId="{0CB2FE93-A0B6-46DB-A352-E1B1505E8C68}" type="pres">
      <dgm:prSet presAssocID="{1AEA3638-8945-45B4-86FF-9F8CCF102334}" presName="descendantText" presStyleLbl="alignAcc1" presStyleIdx="0" presStyleCnt="3" custScaleY="111511">
        <dgm:presLayoutVars>
          <dgm:bulletEnabled val="1"/>
        </dgm:presLayoutVars>
      </dgm:prSet>
      <dgm:spPr/>
      <dgm:t>
        <a:bodyPr/>
        <a:lstStyle/>
        <a:p>
          <a:endParaRPr lang="en-AU"/>
        </a:p>
      </dgm:t>
    </dgm:pt>
    <dgm:pt modelId="{8C3C59FB-6B9F-432D-B465-2173A93F6228}" type="pres">
      <dgm:prSet presAssocID="{422BB959-5FB2-4C42-8C5E-6A61FDC546EA}" presName="sp" presStyleCnt="0"/>
      <dgm:spPr/>
    </dgm:pt>
    <dgm:pt modelId="{D7EE79D5-D61F-4BDE-974F-7EBE5051C2CD}" type="pres">
      <dgm:prSet presAssocID="{550E6FA7-0F2B-4D59-AFCD-9623A4AE199A}" presName="composite" presStyleCnt="0"/>
      <dgm:spPr/>
    </dgm:pt>
    <dgm:pt modelId="{8DFCE4FF-BA38-4841-98EB-441E74E27F68}" type="pres">
      <dgm:prSet presAssocID="{550E6FA7-0F2B-4D59-AFCD-9623A4AE199A}" presName="parentText" presStyleLbl="alignNode1" presStyleIdx="1" presStyleCnt="3">
        <dgm:presLayoutVars>
          <dgm:chMax val="1"/>
          <dgm:bulletEnabled val="1"/>
        </dgm:presLayoutVars>
      </dgm:prSet>
      <dgm:spPr/>
      <dgm:t>
        <a:bodyPr/>
        <a:lstStyle/>
        <a:p>
          <a:endParaRPr lang="en-AU"/>
        </a:p>
      </dgm:t>
    </dgm:pt>
    <dgm:pt modelId="{E8656007-28EF-48F2-A8A6-563CEBFEB6E8}" type="pres">
      <dgm:prSet presAssocID="{550E6FA7-0F2B-4D59-AFCD-9623A4AE199A}" presName="descendantText" presStyleLbl="alignAcc1" presStyleIdx="1" presStyleCnt="3" custScaleY="120293">
        <dgm:presLayoutVars>
          <dgm:bulletEnabled val="1"/>
        </dgm:presLayoutVars>
      </dgm:prSet>
      <dgm:spPr/>
      <dgm:t>
        <a:bodyPr/>
        <a:lstStyle/>
        <a:p>
          <a:endParaRPr lang="en-AU"/>
        </a:p>
      </dgm:t>
    </dgm:pt>
    <dgm:pt modelId="{57F207DE-BE84-442F-8171-9D10D5D463CE}" type="pres">
      <dgm:prSet presAssocID="{25ED99E9-C21A-4ECA-853E-374FAF549092}" presName="sp" presStyleCnt="0"/>
      <dgm:spPr/>
    </dgm:pt>
    <dgm:pt modelId="{17648DAF-6EFE-4F4C-9790-C3E3010A727E}" type="pres">
      <dgm:prSet presAssocID="{D40D4A6E-5178-4906-ACAD-B923ECA0DEDC}" presName="composite" presStyleCnt="0"/>
      <dgm:spPr/>
    </dgm:pt>
    <dgm:pt modelId="{D7A35CF7-6C3B-47C7-AA2C-F6A9201524C1}" type="pres">
      <dgm:prSet presAssocID="{D40D4A6E-5178-4906-ACAD-B923ECA0DEDC}" presName="parentText" presStyleLbl="alignNode1" presStyleIdx="2" presStyleCnt="3">
        <dgm:presLayoutVars>
          <dgm:chMax val="1"/>
          <dgm:bulletEnabled val="1"/>
        </dgm:presLayoutVars>
      </dgm:prSet>
      <dgm:spPr/>
      <dgm:t>
        <a:bodyPr/>
        <a:lstStyle/>
        <a:p>
          <a:endParaRPr lang="en-AU"/>
        </a:p>
      </dgm:t>
    </dgm:pt>
    <dgm:pt modelId="{CE50E172-D7BD-4648-8398-5B5C1499D245}" type="pres">
      <dgm:prSet presAssocID="{D40D4A6E-5178-4906-ACAD-B923ECA0DEDC}" presName="descendantText" presStyleLbl="alignAcc1" presStyleIdx="2" presStyleCnt="3" custScaleY="138535">
        <dgm:presLayoutVars>
          <dgm:bulletEnabled val="1"/>
        </dgm:presLayoutVars>
      </dgm:prSet>
      <dgm:spPr/>
      <dgm:t>
        <a:bodyPr/>
        <a:lstStyle/>
        <a:p>
          <a:endParaRPr lang="en-AU"/>
        </a:p>
      </dgm:t>
    </dgm:pt>
  </dgm:ptLst>
  <dgm:cxnLst>
    <dgm:cxn modelId="{2B6CCE18-856A-428D-9001-D7905F8DC683}" type="presOf" srcId="{BA3BBEE5-860C-4B20-B6C3-68B49AF850E3}" destId="{E8656007-28EF-48F2-A8A6-563CEBFEB6E8}" srcOrd="0" destOrd="0" presId="urn:microsoft.com/office/officeart/2005/8/layout/chevron2"/>
    <dgm:cxn modelId="{16F733C6-7706-4259-AEA7-2D220F52FC23}" type="presOf" srcId="{46275889-0FC3-4480-818A-9B3F9B9651C5}" destId="{0CB2FE93-A0B6-46DB-A352-E1B1505E8C68}" srcOrd="0" destOrd="0" presId="urn:microsoft.com/office/officeart/2005/8/layout/chevron2"/>
    <dgm:cxn modelId="{6717A9AE-C93B-453D-83F9-64722AC762B8}" srcId="{550E6FA7-0F2B-4D59-AFCD-9623A4AE199A}" destId="{D9BBC6AD-2F76-44E4-9159-4F4DDDABF3F4}" srcOrd="1" destOrd="0" parTransId="{E5D462F3-F747-43A7-956D-CC3808BB5C57}" sibTransId="{04C4019C-EB90-4918-9949-12EFA80F359F}"/>
    <dgm:cxn modelId="{72210A4D-20EA-4F36-805A-40F8D4862EB4}" type="presOf" srcId="{A8018638-704D-4B3F-8C64-8913FA2CBBCA}" destId="{E8656007-28EF-48F2-A8A6-563CEBFEB6E8}" srcOrd="0" destOrd="3" presId="urn:microsoft.com/office/officeart/2005/8/layout/chevron2"/>
    <dgm:cxn modelId="{4AE1195F-B4E7-47BF-9168-D249342697B0}" srcId="{AAB80E1E-C3D8-4630-A96C-9F6F6FDAB0F4}" destId="{D40D4A6E-5178-4906-ACAD-B923ECA0DEDC}" srcOrd="2" destOrd="0" parTransId="{2982602B-CA1C-4014-AF46-76E6F16470CD}" sibTransId="{AAAF0FAC-FC8F-4807-AE01-B7858794B9A1}"/>
    <dgm:cxn modelId="{7919AA39-F168-4976-9BC2-1FB328E1044C}" srcId="{D40D4A6E-5178-4906-ACAD-B923ECA0DEDC}" destId="{E3DED551-5D5C-48EC-86E5-616D7390B70C}" srcOrd="0" destOrd="0" parTransId="{ABBF0F43-F60E-48EF-AA23-3A5BDF683EDC}" sibTransId="{D5419411-F14A-4BF3-AB49-FCFA5CA520FE}"/>
    <dgm:cxn modelId="{41340273-81B4-43A1-9C98-99CE2E0C6818}" type="presOf" srcId="{4EEEE8C5-01A5-4001-AB81-3D735C4EE02B}" destId="{E8656007-28EF-48F2-A8A6-563CEBFEB6E8}" srcOrd="0" destOrd="2" presId="urn:microsoft.com/office/officeart/2005/8/layout/chevron2"/>
    <dgm:cxn modelId="{643D9A6A-FF2E-443D-AA0A-682DDCDED13E}" srcId="{550E6FA7-0F2B-4D59-AFCD-9623A4AE199A}" destId="{4EEEE8C5-01A5-4001-AB81-3D735C4EE02B}" srcOrd="2" destOrd="0" parTransId="{9FCC13CA-5FCE-42BA-90BA-9D8D9E6822AF}" sibTransId="{452B09AA-1034-4F8A-AD64-B4F245C27187}"/>
    <dgm:cxn modelId="{E1FA4283-4E05-45D6-8F1F-3033AF174A56}" srcId="{D40D4A6E-5178-4906-ACAD-B923ECA0DEDC}" destId="{C8BEA103-51EC-4F62-8047-B96512CAC495}" srcOrd="2" destOrd="0" parTransId="{71F575F9-4851-44B0-B4E1-401AE8440941}" sibTransId="{3584626E-88C8-404A-8E93-5323ECE41CF9}"/>
    <dgm:cxn modelId="{5256AB1A-6CEC-49F1-8EF6-96E650877D25}" type="presOf" srcId="{D9BBC6AD-2F76-44E4-9159-4F4DDDABF3F4}" destId="{E8656007-28EF-48F2-A8A6-563CEBFEB6E8}" srcOrd="0" destOrd="1" presId="urn:microsoft.com/office/officeart/2005/8/layout/chevron2"/>
    <dgm:cxn modelId="{F4ABF2B4-F9F7-43B2-A1BC-01297896378F}" srcId="{1AEA3638-8945-45B4-86FF-9F8CCF102334}" destId="{FB479E70-1722-4271-9D6E-439CD813C8C1}" srcOrd="2" destOrd="0" parTransId="{36475EE4-67BD-42E0-85FE-D7D5FDB6214B}" sibTransId="{D95C45BD-E607-4843-B9A7-71424EBA624A}"/>
    <dgm:cxn modelId="{1F46B9E5-0E79-490A-9B76-85D3E6ACFAA3}" srcId="{550E6FA7-0F2B-4D59-AFCD-9623A4AE199A}" destId="{A8018638-704D-4B3F-8C64-8913FA2CBBCA}" srcOrd="3" destOrd="0" parTransId="{80A7D3DD-E444-4608-B6C9-925C8E3CF4A2}" sibTransId="{27F12340-7386-45CB-BCA6-926CA8E77615}"/>
    <dgm:cxn modelId="{4A057B97-98ED-4548-A3E4-232765B062B8}" srcId="{D40D4A6E-5178-4906-ACAD-B923ECA0DEDC}" destId="{C7CFB366-28D8-49F5-A28E-0F189CA2FCC2}" srcOrd="1" destOrd="0" parTransId="{05B868E6-6A31-4B95-8539-00A655A305E2}" sibTransId="{49AEF3F6-194C-4C56-94B2-4183D794983C}"/>
    <dgm:cxn modelId="{2F5FDF4C-967A-43BA-8F6C-B247BFCA1317}" type="presOf" srcId="{1AEA3638-8945-45B4-86FF-9F8CCF102334}" destId="{4A6CE457-B3BE-4508-8B88-ED8FC98D6EC2}" srcOrd="0" destOrd="0" presId="urn:microsoft.com/office/officeart/2005/8/layout/chevron2"/>
    <dgm:cxn modelId="{2D80B945-D102-4C1E-BB7B-244B5B026C0C}" srcId="{550E6FA7-0F2B-4D59-AFCD-9623A4AE199A}" destId="{BA3BBEE5-860C-4B20-B6C3-68B49AF850E3}" srcOrd="0" destOrd="0" parTransId="{6B077B7F-0EE3-49FB-8EAC-BAD0D4AFC950}" sibTransId="{21F162D9-795D-4E79-BC06-D033F027816A}"/>
    <dgm:cxn modelId="{D80BA10A-C9A7-417B-8188-E1AEB6214E97}" type="presOf" srcId="{550E6FA7-0F2B-4D59-AFCD-9623A4AE199A}" destId="{8DFCE4FF-BA38-4841-98EB-441E74E27F68}" srcOrd="0" destOrd="0" presId="urn:microsoft.com/office/officeart/2005/8/layout/chevron2"/>
    <dgm:cxn modelId="{BAD9AE2F-0DE8-4183-A915-D62CA12680D9}" type="presOf" srcId="{C8BEA103-51EC-4F62-8047-B96512CAC495}" destId="{CE50E172-D7BD-4648-8398-5B5C1499D245}" srcOrd="0" destOrd="2" presId="urn:microsoft.com/office/officeart/2005/8/layout/chevron2"/>
    <dgm:cxn modelId="{01D44639-36BE-4CC8-9C17-C0AE65A548D3}" type="presOf" srcId="{FB479E70-1722-4271-9D6E-439CD813C8C1}" destId="{0CB2FE93-A0B6-46DB-A352-E1B1505E8C68}" srcOrd="0" destOrd="2" presId="urn:microsoft.com/office/officeart/2005/8/layout/chevron2"/>
    <dgm:cxn modelId="{EA564ECE-9DA9-4CEA-9022-1F13103C0541}" srcId="{1AEA3638-8945-45B4-86FF-9F8CCF102334}" destId="{46275889-0FC3-4480-818A-9B3F9B9651C5}" srcOrd="0" destOrd="0" parTransId="{0FE10EB3-4237-476C-A1F7-01DDEB42F0C0}" sibTransId="{A3F3D7B2-4155-4456-AC2B-32D8300743F2}"/>
    <dgm:cxn modelId="{02E23615-52C7-4234-A5E0-16E657EDD473}" type="presOf" srcId="{AAB80E1E-C3D8-4630-A96C-9F6F6FDAB0F4}" destId="{FE491FC2-7594-4666-8075-209057884CDA}" srcOrd="0" destOrd="0" presId="urn:microsoft.com/office/officeart/2005/8/layout/chevron2"/>
    <dgm:cxn modelId="{11B5B715-D394-4F7B-88F7-4B931FA27D65}" srcId="{AAB80E1E-C3D8-4630-A96C-9F6F6FDAB0F4}" destId="{550E6FA7-0F2B-4D59-AFCD-9623A4AE199A}" srcOrd="1" destOrd="0" parTransId="{8E4F131D-1AF8-48CF-93A8-D91F17F0EBE9}" sibTransId="{25ED99E9-C21A-4ECA-853E-374FAF549092}"/>
    <dgm:cxn modelId="{4FD20354-5E38-43B6-AE97-36B824338810}" type="presOf" srcId="{E3DED551-5D5C-48EC-86E5-616D7390B70C}" destId="{CE50E172-D7BD-4648-8398-5B5C1499D245}" srcOrd="0" destOrd="0" presId="urn:microsoft.com/office/officeart/2005/8/layout/chevron2"/>
    <dgm:cxn modelId="{A41B2944-2CB3-4231-8317-9EBAB3C318E0}" srcId="{1AEA3638-8945-45B4-86FF-9F8CCF102334}" destId="{4C92D07F-BAA3-45EE-9857-0A23DE9B728E}" srcOrd="1" destOrd="0" parTransId="{820029BC-87DF-4434-B898-B198D032FE32}" sibTransId="{56E8412E-0391-427D-806C-3CA650777A90}"/>
    <dgm:cxn modelId="{3A62D96D-D198-4E5E-8E1E-3348C5BB502A}" type="presOf" srcId="{C7CFB366-28D8-49F5-A28E-0F189CA2FCC2}" destId="{CE50E172-D7BD-4648-8398-5B5C1499D245}" srcOrd="0" destOrd="1" presId="urn:microsoft.com/office/officeart/2005/8/layout/chevron2"/>
    <dgm:cxn modelId="{F86B3E7A-FFFE-41FE-B16A-37088F47E765}" type="presOf" srcId="{4C92D07F-BAA3-45EE-9857-0A23DE9B728E}" destId="{0CB2FE93-A0B6-46DB-A352-E1B1505E8C68}" srcOrd="0" destOrd="1" presId="urn:microsoft.com/office/officeart/2005/8/layout/chevron2"/>
    <dgm:cxn modelId="{53C99413-E22C-49AB-A116-13EB9F7189C1}" srcId="{AAB80E1E-C3D8-4630-A96C-9F6F6FDAB0F4}" destId="{1AEA3638-8945-45B4-86FF-9F8CCF102334}" srcOrd="0" destOrd="0" parTransId="{05E8F464-C010-4ED2-A391-5C04CE44894D}" sibTransId="{422BB959-5FB2-4C42-8C5E-6A61FDC546EA}"/>
    <dgm:cxn modelId="{45DAE4AD-F2AA-4DC7-95BC-414DAEADE96F}" type="presOf" srcId="{D40D4A6E-5178-4906-ACAD-B923ECA0DEDC}" destId="{D7A35CF7-6C3B-47C7-AA2C-F6A9201524C1}" srcOrd="0" destOrd="0" presId="urn:microsoft.com/office/officeart/2005/8/layout/chevron2"/>
    <dgm:cxn modelId="{41BC93D5-BCC9-4572-A002-BA9726107A22}" type="presParOf" srcId="{FE491FC2-7594-4666-8075-209057884CDA}" destId="{202D6A70-65CE-4CF7-B601-83BD036BE882}" srcOrd="0" destOrd="0" presId="urn:microsoft.com/office/officeart/2005/8/layout/chevron2"/>
    <dgm:cxn modelId="{CA809FCA-415E-43C4-B303-087FB502E85B}" type="presParOf" srcId="{202D6A70-65CE-4CF7-B601-83BD036BE882}" destId="{4A6CE457-B3BE-4508-8B88-ED8FC98D6EC2}" srcOrd="0" destOrd="0" presId="urn:microsoft.com/office/officeart/2005/8/layout/chevron2"/>
    <dgm:cxn modelId="{33F86BF3-2BB3-495E-A54E-A06F33DD8BD7}" type="presParOf" srcId="{202D6A70-65CE-4CF7-B601-83BD036BE882}" destId="{0CB2FE93-A0B6-46DB-A352-E1B1505E8C68}" srcOrd="1" destOrd="0" presId="urn:microsoft.com/office/officeart/2005/8/layout/chevron2"/>
    <dgm:cxn modelId="{65BCB231-7F38-4527-A1C0-CAB1F9EF3309}" type="presParOf" srcId="{FE491FC2-7594-4666-8075-209057884CDA}" destId="{8C3C59FB-6B9F-432D-B465-2173A93F6228}" srcOrd="1" destOrd="0" presId="urn:microsoft.com/office/officeart/2005/8/layout/chevron2"/>
    <dgm:cxn modelId="{ED90BBE4-40A5-414A-BFF0-D59E58529C3C}" type="presParOf" srcId="{FE491FC2-7594-4666-8075-209057884CDA}" destId="{D7EE79D5-D61F-4BDE-974F-7EBE5051C2CD}" srcOrd="2" destOrd="0" presId="urn:microsoft.com/office/officeart/2005/8/layout/chevron2"/>
    <dgm:cxn modelId="{B7FDDEB0-7F31-4624-9C4B-59E8806BBDC3}" type="presParOf" srcId="{D7EE79D5-D61F-4BDE-974F-7EBE5051C2CD}" destId="{8DFCE4FF-BA38-4841-98EB-441E74E27F68}" srcOrd="0" destOrd="0" presId="urn:microsoft.com/office/officeart/2005/8/layout/chevron2"/>
    <dgm:cxn modelId="{141B1264-540F-434C-B1A3-0EB2270F9741}" type="presParOf" srcId="{D7EE79D5-D61F-4BDE-974F-7EBE5051C2CD}" destId="{E8656007-28EF-48F2-A8A6-563CEBFEB6E8}" srcOrd="1" destOrd="0" presId="urn:microsoft.com/office/officeart/2005/8/layout/chevron2"/>
    <dgm:cxn modelId="{E7CD5B80-12C3-422A-8AB4-EF7965A1B4EA}" type="presParOf" srcId="{FE491FC2-7594-4666-8075-209057884CDA}" destId="{57F207DE-BE84-442F-8171-9D10D5D463CE}" srcOrd="3" destOrd="0" presId="urn:microsoft.com/office/officeart/2005/8/layout/chevron2"/>
    <dgm:cxn modelId="{3A23C150-D0FD-46C9-A4D2-145ADACDFF30}" type="presParOf" srcId="{FE491FC2-7594-4666-8075-209057884CDA}" destId="{17648DAF-6EFE-4F4C-9790-C3E3010A727E}" srcOrd="4" destOrd="0" presId="urn:microsoft.com/office/officeart/2005/8/layout/chevron2"/>
    <dgm:cxn modelId="{83DF496B-2115-4997-AA31-14D023B10177}" type="presParOf" srcId="{17648DAF-6EFE-4F4C-9790-C3E3010A727E}" destId="{D7A35CF7-6C3B-47C7-AA2C-F6A9201524C1}" srcOrd="0" destOrd="0" presId="urn:microsoft.com/office/officeart/2005/8/layout/chevron2"/>
    <dgm:cxn modelId="{3E12594E-9F27-43C8-B600-604F70B107F6}" type="presParOf" srcId="{17648DAF-6EFE-4F4C-9790-C3E3010A727E}" destId="{CE50E172-D7BD-4648-8398-5B5C1499D24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CE457-B3BE-4508-8B88-ED8FC98D6EC2}">
      <dsp:nvSpPr>
        <dsp:cNvPr id="0" name=""/>
        <dsp:cNvSpPr/>
      </dsp:nvSpPr>
      <dsp:spPr>
        <a:xfrm rot="5400000">
          <a:off x="-267745" y="351255"/>
          <a:ext cx="1784969" cy="124947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AU" sz="1600" kern="1200" dirty="0" smtClean="0"/>
            <a:t>TPP</a:t>
          </a:r>
        </a:p>
        <a:p>
          <a:pPr lvl="0" algn="ctr" defTabSz="711200">
            <a:lnSpc>
              <a:spcPct val="90000"/>
            </a:lnSpc>
            <a:spcBef>
              <a:spcPct val="0"/>
            </a:spcBef>
            <a:spcAft>
              <a:spcPct val="35000"/>
            </a:spcAft>
          </a:pPr>
          <a:r>
            <a:rPr lang="en-AU" sz="1600" kern="1200" dirty="0" smtClean="0"/>
            <a:t>(OAC)</a:t>
          </a:r>
          <a:endParaRPr lang="en-AU" sz="1600" kern="1200" dirty="0"/>
        </a:p>
      </dsp:txBody>
      <dsp:txXfrm rot="-5400000">
        <a:off x="1" y="708248"/>
        <a:ext cx="1249478" cy="535491"/>
      </dsp:txXfrm>
    </dsp:sp>
    <dsp:sp modelId="{0CB2FE93-A0B6-46DB-A352-E1B1505E8C68}">
      <dsp:nvSpPr>
        <dsp:cNvPr id="0" name=""/>
        <dsp:cNvSpPr/>
      </dsp:nvSpPr>
      <dsp:spPr>
        <a:xfrm rot="5400000">
          <a:off x="4297211" y="-3030999"/>
          <a:ext cx="1293784" cy="738924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AU" sz="1200" kern="1200" dirty="0" smtClean="0"/>
            <a:t>USQ Open Access College Tertiary Preparation Program (TPP) – an enabling ‘bridging’ program to prepare students for undergraduate study with guaranteed entry to some USQ undergraduate courses</a:t>
          </a:r>
          <a:endParaRPr lang="en-AU" sz="1200" kern="1200" dirty="0"/>
        </a:p>
        <a:p>
          <a:pPr marL="114300" lvl="1" indent="-114300" algn="l" defTabSz="533400">
            <a:lnSpc>
              <a:spcPct val="90000"/>
            </a:lnSpc>
            <a:spcBef>
              <a:spcPct val="0"/>
            </a:spcBef>
            <a:spcAft>
              <a:spcPct val="15000"/>
            </a:spcAft>
            <a:buChar char="••"/>
          </a:pPr>
          <a:r>
            <a:rPr lang="en-AU" sz="1200" kern="1200" dirty="0" smtClean="0"/>
            <a:t>TPP7120 </a:t>
          </a:r>
          <a:r>
            <a:rPr lang="en-AU" sz="1200" i="1" kern="1200" dirty="0" smtClean="0"/>
            <a:t>Studying to Succeed</a:t>
          </a:r>
          <a:r>
            <a:rPr lang="en-AU" sz="1200" kern="1200" dirty="0" smtClean="0"/>
            <a:t>, TPP course (which teaches essential skills in academic communication and study management) loaded on to eReaders for incarcerated students in 2013</a:t>
          </a:r>
          <a:endParaRPr lang="en-AU" sz="1200" kern="1200" dirty="0"/>
        </a:p>
        <a:p>
          <a:pPr marL="114300" lvl="1" indent="-114300" algn="l" defTabSz="533400">
            <a:lnSpc>
              <a:spcPct val="90000"/>
            </a:lnSpc>
            <a:spcBef>
              <a:spcPct val="0"/>
            </a:spcBef>
            <a:spcAft>
              <a:spcPct val="15000"/>
            </a:spcAft>
            <a:buChar char="••"/>
          </a:pPr>
          <a:r>
            <a:rPr lang="en-AU" sz="1200" kern="1200" dirty="0" smtClean="0"/>
            <a:t>An enabling program or bridging pathway which enables incarcerated students (most of whom have not completed secondary schooling) to transition to tertiary study even while incarcerated</a:t>
          </a:r>
          <a:endParaRPr lang="en-AU" sz="1200" kern="1200" dirty="0"/>
        </a:p>
      </dsp:txBody>
      <dsp:txXfrm rot="-5400000">
        <a:off x="1249479" y="79890"/>
        <a:ext cx="7326092" cy="1167470"/>
      </dsp:txXfrm>
    </dsp:sp>
    <dsp:sp modelId="{8DFCE4FF-BA38-4841-98EB-441E74E27F68}">
      <dsp:nvSpPr>
        <dsp:cNvPr id="0" name=""/>
        <dsp:cNvSpPr/>
      </dsp:nvSpPr>
      <dsp:spPr>
        <a:xfrm rot="5400000">
          <a:off x="-267745" y="2078348"/>
          <a:ext cx="1784969" cy="124947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AU" sz="1600" kern="1200" dirty="0" smtClean="0"/>
            <a:t>ADFI</a:t>
          </a:r>
        </a:p>
        <a:p>
          <a:pPr lvl="0" algn="ctr" defTabSz="711200">
            <a:lnSpc>
              <a:spcPct val="90000"/>
            </a:lnSpc>
            <a:spcBef>
              <a:spcPct val="0"/>
            </a:spcBef>
            <a:spcAft>
              <a:spcPct val="35000"/>
            </a:spcAft>
          </a:pPr>
          <a:r>
            <a:rPr lang="en-AU" sz="1600" kern="1200" dirty="0" smtClean="0"/>
            <a:t>Projects</a:t>
          </a:r>
          <a:endParaRPr lang="en-AU" sz="1600" kern="1200" dirty="0"/>
        </a:p>
      </dsp:txBody>
      <dsp:txXfrm rot="-5400000">
        <a:off x="1" y="2435341"/>
        <a:ext cx="1249478" cy="535491"/>
      </dsp:txXfrm>
    </dsp:sp>
    <dsp:sp modelId="{E8656007-28EF-48F2-A8A6-563CEBFEB6E8}">
      <dsp:nvSpPr>
        <dsp:cNvPr id="0" name=""/>
        <dsp:cNvSpPr/>
      </dsp:nvSpPr>
      <dsp:spPr>
        <a:xfrm rot="5400000">
          <a:off x="4246265" y="-1303906"/>
          <a:ext cx="1395675" cy="738924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AU" sz="1200" kern="1200" dirty="0" smtClean="0"/>
            <a:t>Informed by larger USQ ADFI projects serving and researching digital prison pedagogy:</a:t>
          </a:r>
          <a:endParaRPr lang="en-AU" sz="1200" kern="1200" dirty="0"/>
        </a:p>
        <a:p>
          <a:pPr marL="114300" lvl="1" indent="-114300" algn="l" defTabSz="533400">
            <a:lnSpc>
              <a:spcPct val="90000"/>
            </a:lnSpc>
            <a:spcBef>
              <a:spcPct val="0"/>
            </a:spcBef>
            <a:spcAft>
              <a:spcPct val="15000"/>
            </a:spcAft>
            <a:buChar char="••"/>
          </a:pPr>
          <a:r>
            <a:rPr lang="en-AU" sz="1200" kern="1200" dirty="0" smtClean="0"/>
            <a:t>2012 </a:t>
          </a:r>
          <a:r>
            <a:rPr lang="en-AU" sz="1200" i="1" kern="1200" dirty="0" smtClean="0"/>
            <a:t>USQ ADFI PLEIADES </a:t>
          </a:r>
          <a:r>
            <a:rPr lang="en-AU" sz="1200" kern="1200" dirty="0" smtClean="0"/>
            <a:t>project (Portable Learning Environments for Incarcerated Adult Distance Education Students) trialled eReaders and internet simulation at SQCC</a:t>
          </a:r>
          <a:endParaRPr lang="en-AU" sz="1200" kern="1200" dirty="0"/>
        </a:p>
        <a:p>
          <a:pPr marL="114300" lvl="1" indent="-114300" algn="l" defTabSz="533400">
            <a:lnSpc>
              <a:spcPct val="90000"/>
            </a:lnSpc>
            <a:spcBef>
              <a:spcPct val="0"/>
            </a:spcBef>
            <a:spcAft>
              <a:spcPct val="15000"/>
            </a:spcAft>
            <a:buChar char="••"/>
          </a:pPr>
          <a:r>
            <a:rPr lang="en-AU" sz="1200" i="1" kern="1200" dirty="0" smtClean="0"/>
            <a:t>USQ ADFI From Access to Success </a:t>
          </a:r>
          <a:r>
            <a:rPr lang="en-AU" sz="1200" kern="1200" dirty="0" smtClean="0"/>
            <a:t>project and Stand Alone Moodle (SAM) at SQCC</a:t>
          </a:r>
          <a:endParaRPr lang="en-AU" sz="1200" kern="1200" dirty="0"/>
        </a:p>
        <a:p>
          <a:pPr marL="114300" lvl="1" indent="-114300" algn="l" defTabSz="533400">
            <a:lnSpc>
              <a:spcPct val="90000"/>
            </a:lnSpc>
            <a:spcBef>
              <a:spcPct val="0"/>
            </a:spcBef>
            <a:spcAft>
              <a:spcPct val="15000"/>
            </a:spcAft>
            <a:buChar char="••"/>
          </a:pPr>
          <a:r>
            <a:rPr lang="en-AU" sz="1200" b="0" i="1" kern="1200" dirty="0" smtClean="0"/>
            <a:t>USQ ADFI Making the connection</a:t>
          </a:r>
          <a:r>
            <a:rPr lang="en-AU" sz="1200" b="0" kern="1200" dirty="0" smtClean="0"/>
            <a:t>: </a:t>
          </a:r>
          <a:r>
            <a:rPr lang="en-AU" sz="1200" b="0" i="1" kern="1200" dirty="0" smtClean="0"/>
            <a:t>Improving Access to Higher Education for Low Socio-Economic Status Students with ICT Limitations</a:t>
          </a:r>
          <a:r>
            <a:rPr lang="en-AU" sz="1200" b="1" kern="1200" dirty="0" smtClean="0"/>
            <a:t> </a:t>
          </a:r>
          <a:r>
            <a:rPr lang="en-AU" sz="1200" kern="1200" dirty="0" smtClean="0"/>
            <a:t>develops a complete higher education pathway aimed at widening access for Indigenous and non-Indigenous incarcerated students. </a:t>
          </a:r>
          <a:endParaRPr lang="en-AU" sz="1200" kern="1200" dirty="0"/>
        </a:p>
      </dsp:txBody>
      <dsp:txXfrm rot="-5400000">
        <a:off x="1249479" y="1761011"/>
        <a:ext cx="7321118" cy="1259413"/>
      </dsp:txXfrm>
    </dsp:sp>
    <dsp:sp modelId="{D7A35CF7-6C3B-47C7-AA2C-F6A9201524C1}">
      <dsp:nvSpPr>
        <dsp:cNvPr id="0" name=""/>
        <dsp:cNvSpPr/>
      </dsp:nvSpPr>
      <dsp:spPr>
        <a:xfrm rot="5400000">
          <a:off x="-267745" y="3911267"/>
          <a:ext cx="1784969" cy="124947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AU" sz="1600" kern="1200" dirty="0" smtClean="0"/>
            <a:t>OAC Triple E (2013)</a:t>
          </a:r>
          <a:endParaRPr lang="en-AU" sz="1600" kern="1200" dirty="0"/>
        </a:p>
      </dsp:txBody>
      <dsp:txXfrm rot="-5400000">
        <a:off x="1" y="4268260"/>
        <a:ext cx="1249478" cy="535491"/>
      </dsp:txXfrm>
    </dsp:sp>
    <dsp:sp modelId="{CE50E172-D7BD-4648-8398-5B5C1499D245}">
      <dsp:nvSpPr>
        <dsp:cNvPr id="0" name=""/>
        <dsp:cNvSpPr/>
      </dsp:nvSpPr>
      <dsp:spPr>
        <a:xfrm rot="5400000">
          <a:off x="4140440" y="529012"/>
          <a:ext cx="1607324" cy="738924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AU" sz="1600" kern="1200" dirty="0" smtClean="0"/>
            <a:t>2013 OAC Triple E (Engagement, eLearning and eReaders) project – 47 eBook readers rolled out to five QLD correctional centres – SQCC, Brisbane Women’s Correctional Centre, Wolston Correctional Centre, Woodford Correctional Centre and Maryborough Correctional Centre. </a:t>
          </a:r>
          <a:endParaRPr lang="en-AU" sz="1600" kern="1200" dirty="0"/>
        </a:p>
        <a:p>
          <a:pPr marL="171450" lvl="1" indent="-171450" algn="l" defTabSz="711200">
            <a:lnSpc>
              <a:spcPct val="90000"/>
            </a:lnSpc>
            <a:spcBef>
              <a:spcPct val="0"/>
            </a:spcBef>
            <a:spcAft>
              <a:spcPct val="15000"/>
            </a:spcAft>
            <a:buChar char="••"/>
          </a:pPr>
          <a:r>
            <a:rPr lang="en-AU" sz="1600" kern="1200" dirty="0" smtClean="0"/>
            <a:t>eReaders loaded with TPP7120 course readings and course content</a:t>
          </a:r>
          <a:endParaRPr lang="en-AU" sz="1600" kern="1200" dirty="0"/>
        </a:p>
        <a:p>
          <a:pPr marL="171450" lvl="1" indent="-171450" algn="l" defTabSz="711200">
            <a:lnSpc>
              <a:spcPct val="90000"/>
            </a:lnSpc>
            <a:spcBef>
              <a:spcPct val="0"/>
            </a:spcBef>
            <a:spcAft>
              <a:spcPct val="15000"/>
            </a:spcAft>
            <a:buChar char="••"/>
          </a:pPr>
          <a:r>
            <a:rPr lang="en-AU" sz="1600" kern="1200" dirty="0" smtClean="0"/>
            <a:t>TPP Teaching visits to correctional centres</a:t>
          </a:r>
          <a:endParaRPr lang="en-AU" sz="1600" kern="1200" dirty="0"/>
        </a:p>
      </dsp:txBody>
      <dsp:txXfrm rot="-5400000">
        <a:off x="1249478" y="3498438"/>
        <a:ext cx="7310786" cy="145039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F3BA150C-639C-4820-9CF3-FA2FF6FE2DFF}" type="datetimeFigureOut">
              <a:rPr lang="en-AU" smtClean="0"/>
              <a:pPr/>
              <a:t>1/07/2015</a:t>
            </a:fld>
            <a:endParaRPr lang="en-AU" dirty="0"/>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4E8C87F8-3B43-4DBB-9DDE-E7564A939FD4}" type="slidenum">
              <a:rPr lang="en-AU" smtClean="0"/>
              <a:pPr/>
              <a:t>‹#›</a:t>
            </a:fld>
            <a:endParaRPr lang="en-AU" dirty="0"/>
          </a:p>
        </p:txBody>
      </p:sp>
    </p:spTree>
    <p:extLst>
      <p:ext uri="{BB962C8B-B14F-4D97-AF65-F5344CB8AC3E}">
        <p14:creationId xmlns:p14="http://schemas.microsoft.com/office/powerpoint/2010/main" val="25076537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08113" y="1844675"/>
            <a:ext cx="7735887" cy="1385888"/>
          </a:xfrm>
        </p:spPr>
        <p:txBody>
          <a:bodyPr/>
          <a:lstStyle>
            <a:lvl1pPr>
              <a:defRPr sz="3200">
                <a:solidFill>
                  <a:schemeClr val="accent4">
                    <a:lumMod val="10000"/>
                  </a:schemeClr>
                </a:solidFill>
              </a:defRPr>
            </a:lvl1pPr>
          </a:lstStyle>
          <a:p>
            <a:r>
              <a:rPr lang="en-US" smtClean="0"/>
              <a:t>Click to edit Master title style</a:t>
            </a:r>
            <a:endParaRPr lang="en-AU" dirty="0"/>
          </a:p>
        </p:txBody>
      </p:sp>
      <p:sp>
        <p:nvSpPr>
          <p:cNvPr id="5123" name="Rectangle 3"/>
          <p:cNvSpPr>
            <a:spLocks noGrp="1" noChangeArrowheads="1"/>
          </p:cNvSpPr>
          <p:nvPr>
            <p:ph type="subTitle" idx="1"/>
          </p:nvPr>
        </p:nvSpPr>
        <p:spPr>
          <a:xfrm>
            <a:off x="1417638" y="3995738"/>
            <a:ext cx="7239000" cy="914400"/>
          </a:xfrm>
        </p:spPr>
        <p:txBody>
          <a:bodyPr/>
          <a:lstStyle>
            <a:lvl1pPr marL="0" indent="0">
              <a:buFont typeface="Wingdings" pitchFamily="2" charset="2"/>
              <a:buNone/>
              <a:defRPr sz="2000" b="0">
                <a:solidFill>
                  <a:schemeClr val="accent4">
                    <a:lumMod val="10000"/>
                  </a:schemeClr>
                </a:solidFill>
              </a:defRPr>
            </a:lvl1pPr>
          </a:lstStyle>
          <a:p>
            <a:r>
              <a:rPr lang="en-US" smtClean="0"/>
              <a:t>Click to edit Master subtitle style</a:t>
            </a:r>
            <a:endParaRPr lang="en-AU"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0"/>
            <a:ext cx="2057400" cy="559911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228600" y="0"/>
            <a:ext cx="6019800" cy="5599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lvl1pPr>
          </a:lstStyle>
          <a:p>
            <a:r>
              <a:rPr lang="en-US" smtClean="0"/>
              <a:t>Click to edit Master title style</a:t>
            </a:r>
            <a:endParaRPr lang="en-AU" dirty="0"/>
          </a:p>
        </p:txBody>
      </p:sp>
      <p:sp>
        <p:nvSpPr>
          <p:cNvPr id="3" name="Content Placeholder 2"/>
          <p:cNvSpPr>
            <a:spLocks noGrp="1"/>
          </p:cNvSpPr>
          <p:nvPr>
            <p:ph idx="1" hasCustomPrompt="1"/>
          </p:nvPr>
        </p:nvSpPr>
        <p:spPr/>
        <p:txBody>
          <a:bodyPr/>
          <a:lstStyle>
            <a:lvl1pPr>
              <a:defRPr sz="2400"/>
            </a:lvl1pPr>
          </a:lstStyle>
          <a:p>
            <a:pPr marL="0" fontAlgn="auto">
              <a:spcAft>
                <a:spcPts val="0"/>
              </a:spcAft>
              <a:buFontTx/>
              <a:buNone/>
              <a:defRPr/>
            </a:pPr>
            <a:r>
              <a:rPr lang="en-AU" b="1" dirty="0" smtClean="0">
                <a:solidFill>
                  <a:schemeClr val="accent1">
                    <a:lumMod val="10000"/>
                  </a:schemeClr>
                </a:solidFill>
              </a:rPr>
              <a:t>Heading</a:t>
            </a:r>
            <a:r>
              <a:rPr lang="en-AU" b="0" dirty="0" smtClean="0">
                <a:solidFill>
                  <a:srgbClr val="FFFF00"/>
                </a:solidFill>
              </a:rPr>
              <a:t/>
            </a:r>
            <a:br>
              <a:rPr lang="en-AU" b="0" dirty="0" smtClean="0">
                <a:solidFill>
                  <a:srgbClr val="FFFF00"/>
                </a:solidFill>
              </a:rPr>
            </a:br>
            <a:r>
              <a:rPr lang="en-AU" dirty="0" smtClean="0"/>
              <a:t>Body text.</a:t>
            </a:r>
            <a:r>
              <a:rPr lang="en-AU" dirty="0" smtClean="0">
                <a:solidFill>
                  <a:srgbClr val="FFFF00"/>
                </a:solidFill>
              </a:rPr>
              <a:t>  </a:t>
            </a:r>
          </a:p>
          <a:p>
            <a:pPr fontAlgn="auto">
              <a:spcAft>
                <a:spcPts val="0"/>
              </a:spcAft>
              <a:buNone/>
              <a:defRPr/>
            </a:pPr>
            <a:endParaRPr lang="en-AU" dirty="0" smtClean="0"/>
          </a:p>
          <a:p>
            <a:pPr fontAlgn="auto">
              <a:spcAft>
                <a:spcPts val="0"/>
              </a:spcAft>
              <a:defRPr/>
            </a:pPr>
            <a:r>
              <a:rPr lang="en-AU" sz="2400" dirty="0" smtClean="0"/>
              <a:t>Dot points</a:t>
            </a:r>
          </a:p>
          <a:p>
            <a:pPr fontAlgn="auto">
              <a:spcAft>
                <a:spcPts val="0"/>
              </a:spcAft>
              <a:defRPr/>
            </a:pPr>
            <a:r>
              <a:rPr lang="en-AU" sz="2400" dirty="0" smtClean="0"/>
              <a:t>Dot points</a:t>
            </a:r>
          </a:p>
          <a:p>
            <a:pPr fontAlgn="auto">
              <a:spcAft>
                <a:spcPts val="0"/>
              </a:spcAft>
              <a:defRPr/>
            </a:pPr>
            <a:r>
              <a:rPr lang="en-AU" sz="2400" dirty="0" smtClean="0"/>
              <a:t>Dot points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4843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4843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28600" y="0"/>
            <a:ext cx="8229600" cy="9001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
        <p:nvSpPr>
          <p:cNvPr id="4099" name="Rectangle 3"/>
          <p:cNvSpPr>
            <a:spLocks noGrp="1" noChangeArrowheads="1"/>
          </p:cNvSpPr>
          <p:nvPr>
            <p:ph type="body" idx="1"/>
          </p:nvPr>
        </p:nvSpPr>
        <p:spPr bwMode="auto">
          <a:xfrm>
            <a:off x="685800" y="14843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fontAlgn="auto">
              <a:spcAft>
                <a:spcPts val="0"/>
              </a:spcAft>
              <a:buFontTx/>
              <a:buNone/>
              <a:defRPr/>
            </a:pPr>
            <a:r>
              <a:rPr lang="en-AU" b="1" dirty="0" smtClean="0">
                <a:solidFill>
                  <a:schemeClr val="accent1">
                    <a:lumMod val="10000"/>
                  </a:schemeClr>
                </a:solidFill>
              </a:rPr>
              <a:t>Heading</a:t>
            </a:r>
            <a:endParaRPr lang="en-AU" dirty="0" smtClean="0">
              <a:solidFill>
                <a:srgbClr val="FFFF00"/>
              </a:solidFill>
            </a:endParaRPr>
          </a:p>
          <a:p>
            <a:pPr marL="0" fontAlgn="auto">
              <a:spcAft>
                <a:spcPts val="0"/>
              </a:spcAft>
              <a:buFontTx/>
              <a:buNone/>
              <a:defRPr/>
            </a:pPr>
            <a:r>
              <a:rPr lang="en-AU" dirty="0" smtClean="0"/>
              <a:t>Body text.</a:t>
            </a:r>
            <a:r>
              <a:rPr lang="en-AU" dirty="0" smtClean="0">
                <a:solidFill>
                  <a:srgbClr val="FFFF00"/>
                </a:solidFill>
              </a:rPr>
              <a:t>  </a:t>
            </a:r>
          </a:p>
          <a:p>
            <a:pPr fontAlgn="auto">
              <a:spcAft>
                <a:spcPts val="0"/>
              </a:spcAft>
              <a:buNone/>
              <a:defRPr/>
            </a:pPr>
            <a:endParaRPr lang="en-AU" dirty="0" smtClean="0"/>
          </a:p>
          <a:p>
            <a:pPr fontAlgn="auto">
              <a:spcAft>
                <a:spcPts val="0"/>
              </a:spcAft>
              <a:defRPr/>
            </a:pPr>
            <a:r>
              <a:rPr lang="en-AU" sz="2400" dirty="0" smtClean="0"/>
              <a:t>Dot points</a:t>
            </a:r>
          </a:p>
          <a:p>
            <a:pPr fontAlgn="auto">
              <a:spcAft>
                <a:spcPts val="0"/>
              </a:spcAft>
              <a:defRPr/>
            </a:pPr>
            <a:r>
              <a:rPr lang="en-AU" sz="2400" dirty="0" smtClean="0"/>
              <a:t>Dot points</a:t>
            </a:r>
          </a:p>
          <a:p>
            <a:pPr fontAlgn="auto">
              <a:spcAft>
                <a:spcPts val="0"/>
              </a:spcAft>
              <a:defRPr/>
            </a:pPr>
            <a:r>
              <a:rPr lang="en-AU" sz="2400" dirty="0" smtClean="0"/>
              <a:t>Dot points</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1" fontAlgn="base" hangingPunct="1">
        <a:spcBef>
          <a:spcPct val="0"/>
        </a:spcBef>
        <a:spcAft>
          <a:spcPct val="0"/>
        </a:spcAft>
        <a:defRPr sz="3200" b="1">
          <a:solidFill>
            <a:schemeClr val="accent4">
              <a:lumMod val="10000"/>
            </a:schemeClr>
          </a:solidFill>
          <a:effectLst/>
          <a:latin typeface="Verdana" pitchFamily="34" charset="0"/>
          <a:ea typeface="Verdana" pitchFamily="34" charset="0"/>
          <a:cs typeface="Verdana" pitchFamily="34" charset="0"/>
        </a:defRPr>
      </a:lvl1pPr>
      <a:lvl2pPr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2pPr>
      <a:lvl3pPr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3pPr>
      <a:lvl4pPr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4pPr>
      <a:lvl5pPr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rgbClr val="F2CE50"/>
        </a:buClr>
        <a:buSzPct val="80000"/>
        <a:buFont typeface="Wingdings" pitchFamily="2" charset="2"/>
        <a:buChar char="n"/>
        <a:defRPr sz="3200">
          <a:solidFill>
            <a:srgbClr val="333333"/>
          </a:solidFill>
          <a:latin typeface="Verdana" pitchFamily="34" charset="0"/>
          <a:ea typeface="Verdana" pitchFamily="34" charset="0"/>
          <a:cs typeface="Verdana" pitchFamily="34" charset="0"/>
        </a:defRPr>
      </a:lvl1pPr>
      <a:lvl2pPr marL="742950" indent="-285750" algn="l" rtl="0" eaLnBrk="1" fontAlgn="base" hangingPunct="1">
        <a:spcBef>
          <a:spcPct val="20000"/>
        </a:spcBef>
        <a:spcAft>
          <a:spcPct val="0"/>
        </a:spcAft>
        <a:buClr>
          <a:schemeClr val="tx2"/>
        </a:buClr>
        <a:buSzPct val="70000"/>
        <a:buFont typeface="Wingdings" pitchFamily="2" charset="2"/>
        <a:buChar char="n"/>
        <a:defRPr sz="2800">
          <a:solidFill>
            <a:srgbClr val="000000"/>
          </a:solidFill>
          <a:latin typeface="+mn-lt"/>
        </a:defRPr>
      </a:lvl2pPr>
      <a:lvl3pPr marL="1143000" indent="-228600" algn="l" rtl="0" eaLnBrk="1" fontAlgn="base" hangingPunct="1">
        <a:spcBef>
          <a:spcPct val="20000"/>
        </a:spcBef>
        <a:spcAft>
          <a:spcPct val="0"/>
        </a:spcAft>
        <a:buClr>
          <a:srgbClr val="333333"/>
        </a:buClr>
        <a:buSzPct val="65000"/>
        <a:buFont typeface="Wingdings" pitchFamily="2" charset="2"/>
        <a:buChar char="n"/>
        <a:defRPr sz="2400">
          <a:solidFill>
            <a:srgbClr val="000000"/>
          </a:solidFill>
          <a:latin typeface="+mn-lt"/>
        </a:defRPr>
      </a:lvl3pPr>
      <a:lvl4pPr marL="1600200" indent="-228600" algn="l" rtl="0" eaLnBrk="1" fontAlgn="base" hangingPunct="1">
        <a:spcBef>
          <a:spcPct val="20000"/>
        </a:spcBef>
        <a:spcAft>
          <a:spcPct val="0"/>
        </a:spcAft>
        <a:buClr>
          <a:srgbClr val="5F5F5F"/>
        </a:buClr>
        <a:buSzPct val="50000"/>
        <a:buFont typeface="Wingdings" pitchFamily="2" charset="2"/>
        <a:buChar char="n"/>
        <a:defRPr sz="2000">
          <a:solidFill>
            <a:srgbClr val="000000"/>
          </a:solidFill>
          <a:latin typeface="+mn-lt"/>
        </a:defRPr>
      </a:lvl4pPr>
      <a:lvl5pPr marL="2057400" indent="-228600" algn="l" rtl="0" eaLnBrk="1" fontAlgn="base" hangingPunct="1">
        <a:spcBef>
          <a:spcPct val="20000"/>
        </a:spcBef>
        <a:spcAft>
          <a:spcPct val="0"/>
        </a:spcAft>
        <a:buClr>
          <a:srgbClr val="808080"/>
        </a:buClr>
        <a:buSzPct val="40000"/>
        <a:buFont typeface="Wingdings" pitchFamily="2" charset="2"/>
        <a:buChar char="n"/>
        <a:defRPr sz="2000">
          <a:solidFill>
            <a:srgbClr val="000000"/>
          </a:solidFill>
          <a:latin typeface="+mn-lt"/>
        </a:defRPr>
      </a:lvl5pPr>
      <a:lvl6pPr marL="2514600" indent="-228600" algn="l" rtl="0" eaLnBrk="1" fontAlgn="base" hangingPunct="1">
        <a:spcBef>
          <a:spcPct val="20000"/>
        </a:spcBef>
        <a:spcAft>
          <a:spcPct val="0"/>
        </a:spcAft>
        <a:buClr>
          <a:srgbClr val="808080"/>
        </a:buClr>
        <a:buSzPct val="40000"/>
        <a:buFont typeface="Wingdings" pitchFamily="2" charset="2"/>
        <a:buChar char="n"/>
        <a:defRPr sz="2000">
          <a:solidFill>
            <a:srgbClr val="000000"/>
          </a:solidFill>
          <a:latin typeface="+mn-lt"/>
        </a:defRPr>
      </a:lvl6pPr>
      <a:lvl7pPr marL="2971800" indent="-228600" algn="l" rtl="0" eaLnBrk="1" fontAlgn="base" hangingPunct="1">
        <a:spcBef>
          <a:spcPct val="20000"/>
        </a:spcBef>
        <a:spcAft>
          <a:spcPct val="0"/>
        </a:spcAft>
        <a:buClr>
          <a:srgbClr val="808080"/>
        </a:buClr>
        <a:buSzPct val="40000"/>
        <a:buFont typeface="Wingdings" pitchFamily="2" charset="2"/>
        <a:buChar char="n"/>
        <a:defRPr sz="2000">
          <a:solidFill>
            <a:srgbClr val="000000"/>
          </a:solidFill>
          <a:latin typeface="+mn-lt"/>
        </a:defRPr>
      </a:lvl7pPr>
      <a:lvl8pPr marL="3429000" indent="-228600" algn="l" rtl="0" eaLnBrk="1" fontAlgn="base" hangingPunct="1">
        <a:spcBef>
          <a:spcPct val="20000"/>
        </a:spcBef>
        <a:spcAft>
          <a:spcPct val="0"/>
        </a:spcAft>
        <a:buClr>
          <a:srgbClr val="808080"/>
        </a:buClr>
        <a:buSzPct val="40000"/>
        <a:buFont typeface="Wingdings" pitchFamily="2" charset="2"/>
        <a:buChar char="n"/>
        <a:defRPr sz="2000">
          <a:solidFill>
            <a:srgbClr val="000000"/>
          </a:solidFill>
          <a:latin typeface="+mn-lt"/>
        </a:defRPr>
      </a:lvl8pPr>
      <a:lvl9pPr marL="3886200" indent="-228600" algn="l" rtl="0" eaLnBrk="1" fontAlgn="base" hangingPunct="1">
        <a:spcBef>
          <a:spcPct val="20000"/>
        </a:spcBef>
        <a:spcAft>
          <a:spcPct val="0"/>
        </a:spcAft>
        <a:buClr>
          <a:srgbClr val="808080"/>
        </a:buClr>
        <a:buSzPct val="40000"/>
        <a:buFont typeface="Wingdings" pitchFamily="2" charset="2"/>
        <a:buChar char="n"/>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theconversation.com/by-freeing-prisoners-from-cycle-of-crime-education-cuts-re-offending-4261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bs.gov.au/AUSSTATS/abs@.nsf/PrimaryMainFeatures/4517.0?OpenDocument" TargetMode="External"/><Relationship Id="rId2" Type="http://schemas.openxmlformats.org/officeDocument/2006/relationships/hyperlink" Target="http://www.audit.nsw.gov.au/ArticleDocuments/138/151_Prisoner_Rehabilitation.pdf.aspx?Embed=Y" TargetMode="External"/><Relationship Id="rId1" Type="http://schemas.openxmlformats.org/officeDocument/2006/relationships/slideLayout" Target="../slideLayouts/slideLayout2.xml"/><Relationship Id="rId4" Type="http://schemas.openxmlformats.org/officeDocument/2006/relationships/hyperlink" Target="https://www3.aifs.gov.au/acssa/pubs/issue/i13/i13b.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68561" y="1844674"/>
            <a:ext cx="7735887" cy="2520430"/>
          </a:xfrm>
        </p:spPr>
        <p:txBody>
          <a:bodyPr/>
          <a:lstStyle/>
          <a:p>
            <a:r>
              <a:rPr lang="en-AU" i="1" dirty="0" smtClean="0"/>
              <a:t/>
            </a:r>
            <a:br>
              <a:rPr lang="en-AU" i="1" dirty="0" smtClean="0"/>
            </a:br>
            <a:r>
              <a:rPr lang="en-AU" i="1" dirty="0" smtClean="0"/>
              <a:t/>
            </a:r>
            <a:br>
              <a:rPr lang="en-AU" i="1" dirty="0" smtClean="0"/>
            </a:br>
            <a:r>
              <a:rPr lang="en-AU" dirty="0" smtClean="0">
                <a:latin typeface="Times New Roman" pitchFamily="18" charset="0"/>
                <a:cs typeface="Times New Roman" pitchFamily="18" charset="0"/>
              </a:rPr>
              <a:t/>
            </a:r>
            <a:br>
              <a:rPr lang="en-AU" dirty="0" smtClean="0">
                <a:latin typeface="Times New Roman" pitchFamily="18" charset="0"/>
                <a:cs typeface="Times New Roman" pitchFamily="18" charset="0"/>
              </a:rPr>
            </a:br>
            <a:r>
              <a:rPr lang="en-AU" dirty="0" smtClean="0">
                <a:latin typeface="Times New Roman" pitchFamily="18" charset="0"/>
                <a:cs typeface="Times New Roman" pitchFamily="18" charset="0"/>
              </a:rPr>
              <a:t/>
            </a:r>
            <a:br>
              <a:rPr lang="en-AU" dirty="0" smtClean="0">
                <a:latin typeface="Times New Roman" pitchFamily="18" charset="0"/>
                <a:cs typeface="Times New Roman" pitchFamily="18" charset="0"/>
              </a:rPr>
            </a:br>
            <a:r>
              <a:rPr lang="en-AU" sz="2800" b="0" i="1" dirty="0"/>
              <a:t>‘Enabling Prison Education: Overcoming Barriers Faced by Incarcerated Students.’ </a:t>
            </a:r>
            <a:r>
              <a:rPr lang="en-AU" sz="2800" b="0" i="1" dirty="0" smtClean="0"/>
              <a:t/>
            </a:r>
            <a:br>
              <a:rPr lang="en-AU" sz="2800" b="0" i="1" dirty="0" smtClean="0"/>
            </a:br>
            <a:r>
              <a:rPr lang="en-AU" sz="2800" b="0" i="1" dirty="0"/>
              <a:t/>
            </a:r>
            <a:br>
              <a:rPr lang="en-AU" sz="2800" b="0" i="1" dirty="0"/>
            </a:br>
            <a:r>
              <a:rPr lang="en-AU" sz="2000" i="1" dirty="0" smtClean="0"/>
              <a:t>5</a:t>
            </a:r>
            <a:r>
              <a:rPr lang="en-AU" sz="2000" i="1" baseline="30000" dirty="0" smtClean="0"/>
              <a:t>th</a:t>
            </a:r>
            <a:r>
              <a:rPr lang="en-AU" sz="2000" i="1" dirty="0" smtClean="0"/>
              <a:t> </a:t>
            </a:r>
            <a:r>
              <a:rPr lang="en-AU" sz="2000" i="1" dirty="0"/>
              <a:t>Enabling Symposium </a:t>
            </a:r>
            <a:r>
              <a:rPr lang="en-AU" sz="2000" i="1" dirty="0" smtClean="0"/>
              <a:t>- </a:t>
            </a:r>
            <a:r>
              <a:rPr lang="en-AU" sz="2000" i="1" dirty="0"/>
              <a:t>National Enabling Educators Association of Australia</a:t>
            </a:r>
            <a:r>
              <a:rPr lang="en-AU" sz="2000" dirty="0"/>
              <a:t> – University of Southern Queensland </a:t>
            </a:r>
            <a:r>
              <a:rPr lang="en-AU" sz="2000" u="sng" dirty="0"/>
              <a:t>Ipswich Campus</a:t>
            </a:r>
            <a:r>
              <a:rPr lang="en-AU" sz="2000" dirty="0"/>
              <a:t> </a:t>
            </a:r>
            <a:r>
              <a:rPr lang="en-AU" sz="2000" dirty="0" smtClean="0">
                <a:latin typeface="Times New Roman" pitchFamily="18" charset="0"/>
                <a:cs typeface="Times New Roman" pitchFamily="18" charset="0"/>
              </a:rPr>
              <a:t/>
            </a:r>
            <a:br>
              <a:rPr lang="en-AU" sz="2000" dirty="0" smtClean="0">
                <a:latin typeface="Times New Roman" pitchFamily="18" charset="0"/>
                <a:cs typeface="Times New Roman" pitchFamily="18" charset="0"/>
              </a:rPr>
            </a:br>
            <a:endParaRPr lang="en-AU" sz="2000" dirty="0">
              <a:latin typeface="Times New Roman" pitchFamily="18" charset="0"/>
              <a:cs typeface="Times New Roman" pitchFamily="18" charset="0"/>
            </a:endParaRPr>
          </a:p>
        </p:txBody>
      </p:sp>
      <p:sp>
        <p:nvSpPr>
          <p:cNvPr id="2051" name="Rectangle 3"/>
          <p:cNvSpPr>
            <a:spLocks noGrp="1" noChangeArrowheads="1"/>
          </p:cNvSpPr>
          <p:nvPr>
            <p:ph type="subTitle" idx="1"/>
          </p:nvPr>
        </p:nvSpPr>
        <p:spPr>
          <a:xfrm>
            <a:off x="878086" y="4365104"/>
            <a:ext cx="7239000" cy="2160240"/>
          </a:xfrm>
        </p:spPr>
        <p:txBody>
          <a:bodyPr/>
          <a:lstStyle/>
          <a:p>
            <a:r>
              <a:rPr lang="en-AU" sz="2400" dirty="0">
                <a:latin typeface="Times New Roman" pitchFamily="18" charset="0"/>
                <a:cs typeface="Times New Roman" pitchFamily="18" charset="0"/>
              </a:rPr>
              <a:t>Dr Susan Hopkins</a:t>
            </a:r>
          </a:p>
          <a:p>
            <a:r>
              <a:rPr lang="en-AU" sz="2400" dirty="0" smtClean="0">
                <a:latin typeface="Times New Roman" pitchFamily="18" charset="0"/>
                <a:cs typeface="Times New Roman" pitchFamily="18" charset="0"/>
              </a:rPr>
              <a:t>Open </a:t>
            </a:r>
            <a:r>
              <a:rPr lang="en-AU" sz="2400" dirty="0">
                <a:latin typeface="Times New Roman" pitchFamily="18" charset="0"/>
                <a:cs typeface="Times New Roman" pitchFamily="18" charset="0"/>
              </a:rPr>
              <a:t>Access </a:t>
            </a:r>
            <a:r>
              <a:rPr lang="en-AU" sz="2400" dirty="0" smtClean="0">
                <a:latin typeface="Times New Roman" pitchFamily="18" charset="0"/>
                <a:cs typeface="Times New Roman" pitchFamily="18" charset="0"/>
              </a:rPr>
              <a:t>College</a:t>
            </a:r>
          </a:p>
          <a:p>
            <a:r>
              <a:rPr lang="en-AU" sz="2400" dirty="0" smtClean="0">
                <a:latin typeface="Times New Roman" pitchFamily="18" charset="0"/>
                <a:cs typeface="Times New Roman" pitchFamily="18" charset="0"/>
              </a:rPr>
              <a:t>University of Southern Queensland</a:t>
            </a:r>
          </a:p>
          <a:p>
            <a:r>
              <a:rPr lang="en-AU" sz="2400" dirty="0" smtClean="0">
                <a:latin typeface="Times New Roman" pitchFamily="18" charset="0"/>
                <a:cs typeface="Times New Roman" pitchFamily="18" charset="0"/>
              </a:rPr>
              <a:t>Susan.Hopkins@usq.edu.au</a:t>
            </a:r>
          </a:p>
          <a:p>
            <a:endParaRPr lang="en-AU" sz="1600" dirty="0">
              <a:latin typeface="Times New Roman" pitchFamily="18" charset="0"/>
              <a:cs typeface="Times New Roman" pitchFamily="18" charset="0"/>
            </a:endParaRPr>
          </a:p>
          <a:p>
            <a:endParaRPr lang="en-AU" sz="16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Presentation based on:</a:t>
            </a:r>
            <a:endParaRPr lang="en-AU" dirty="0"/>
          </a:p>
        </p:txBody>
      </p:sp>
      <p:sp>
        <p:nvSpPr>
          <p:cNvPr id="3" name="Content Placeholder 2"/>
          <p:cNvSpPr>
            <a:spLocks noGrp="1"/>
          </p:cNvSpPr>
          <p:nvPr>
            <p:ph idx="1"/>
          </p:nvPr>
        </p:nvSpPr>
        <p:spPr>
          <a:xfrm>
            <a:off x="228600" y="1484313"/>
            <a:ext cx="8735888" cy="4114800"/>
          </a:xfrm>
        </p:spPr>
        <p:txBody>
          <a:bodyPr/>
          <a:lstStyle/>
          <a:p>
            <a:pPr lvl="0"/>
            <a:r>
              <a:rPr lang="en-AU" sz="2000" dirty="0"/>
              <a:t>Hopkins, S. and Farley, H. (2014) ‘A Prisoners' Island: Teaching Australian Incarcerated Students in the Digital Age’, </a:t>
            </a:r>
            <a:r>
              <a:rPr lang="en-AU" sz="2000" i="1" dirty="0"/>
              <a:t>Journal of Prison Education and Re-entry (JPER) </a:t>
            </a:r>
            <a:r>
              <a:rPr lang="en-AU" sz="2000" dirty="0"/>
              <a:t>1, 1, 42-51.</a:t>
            </a:r>
          </a:p>
          <a:p>
            <a:pPr hangingPunct="0"/>
            <a:r>
              <a:rPr lang="en-AU" sz="2000" dirty="0"/>
              <a:t>Hopkins, S. ‘Reducing Prisoner Reoffending through Education’ </a:t>
            </a:r>
            <a:r>
              <a:rPr lang="en-AU" sz="2000" i="1" dirty="0"/>
              <a:t>The Conversation, </a:t>
            </a:r>
            <a:r>
              <a:rPr lang="en-AU" sz="2000" dirty="0"/>
              <a:t>June 16, 2015</a:t>
            </a:r>
          </a:p>
          <a:p>
            <a:pPr hangingPunct="0"/>
            <a:r>
              <a:rPr lang="en-AU" sz="2000" dirty="0">
                <a:hlinkClick r:id="rId2"/>
              </a:rPr>
              <a:t>http://</a:t>
            </a:r>
            <a:r>
              <a:rPr lang="en-AU" sz="2000" dirty="0" smtClean="0">
                <a:hlinkClick r:id="rId2"/>
              </a:rPr>
              <a:t>theconversation.com/by-freeing-prisoners-from-cycle-of-crime-education-cuts-re-offending-42610</a:t>
            </a:r>
            <a:endParaRPr lang="en-AU" sz="2000" dirty="0" smtClean="0"/>
          </a:p>
          <a:p>
            <a:pPr hangingPunct="0"/>
            <a:r>
              <a:rPr lang="en-AU" sz="2000" dirty="0" smtClean="0"/>
              <a:t>+ ongoing research collaborations in enabling education and transformative digital prison pedagogy between USQ OAC and USQ ADFI academics within the ADFI </a:t>
            </a:r>
            <a:r>
              <a:rPr lang="en-AU" sz="2000" i="1" dirty="0" smtClean="0"/>
              <a:t>Making the Connection </a:t>
            </a:r>
            <a:r>
              <a:rPr lang="en-AU" sz="2000" dirty="0" smtClean="0"/>
              <a:t>Research Stream led by ADFI Associate Professor Helen Farley</a:t>
            </a:r>
            <a:endParaRPr lang="en-AU" sz="2000" dirty="0"/>
          </a:p>
          <a:p>
            <a:endParaRPr lang="en-AU" dirty="0"/>
          </a:p>
        </p:txBody>
      </p:sp>
    </p:spTree>
    <p:extLst>
      <p:ext uri="{BB962C8B-B14F-4D97-AF65-F5344CB8AC3E}">
        <p14:creationId xmlns:p14="http://schemas.microsoft.com/office/powerpoint/2010/main" val="3640133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96752"/>
          </a:xfrm>
        </p:spPr>
        <p:txBody>
          <a:bodyPr/>
          <a:lstStyle/>
          <a:p>
            <a:r>
              <a:rPr lang="en-AU" dirty="0" smtClean="0"/>
              <a:t>Data from OAC </a:t>
            </a:r>
            <a:r>
              <a:rPr lang="en-AU" i="1" dirty="0" smtClean="0"/>
              <a:t>Triple E project</a:t>
            </a:r>
            <a:r>
              <a:rPr lang="en-AU" dirty="0" smtClean="0"/>
              <a:t>:</a:t>
            </a:r>
            <a:endParaRPr lang="en-AU"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6832261"/>
              </p:ext>
            </p:extLst>
          </p:nvPr>
        </p:nvGraphicFramePr>
        <p:xfrm>
          <a:off x="179512" y="1412776"/>
          <a:ext cx="8638728"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Times New Roman" pitchFamily="18" charset="0"/>
                <a:cs typeface="Times New Roman" pitchFamily="18" charset="0"/>
              </a:rPr>
              <a:t>Incarcerated Students:</a:t>
            </a:r>
            <a:endParaRPr lang="en-AU"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68760"/>
            <a:ext cx="7511752" cy="4752528"/>
          </a:xfrm>
        </p:spPr>
        <p:txBody>
          <a:bodyPr/>
          <a:lstStyle/>
          <a:p>
            <a:r>
              <a:rPr lang="en-AU" sz="1600" dirty="0"/>
              <a:t>The University of Southern Queensland (USQ) is one of the largest providers of higher education to Australian prisoners </a:t>
            </a:r>
          </a:p>
          <a:p>
            <a:r>
              <a:rPr lang="en-AU" sz="1600" dirty="0"/>
              <a:t>Over 200 inmates each year across 56 correctional centres throughout Australia enrolled in the USQ TPP </a:t>
            </a:r>
          </a:p>
          <a:p>
            <a:r>
              <a:rPr lang="en-AU" sz="1600" dirty="0"/>
              <a:t>Over 100 incarcerated distance education students enrolled in USQ degree level study (principally in Business, Engineering, Arts and Human Services)</a:t>
            </a:r>
          </a:p>
          <a:p>
            <a:r>
              <a:rPr lang="en-AU" sz="1600" dirty="0"/>
              <a:t>Australia has a history of penal isolationism, incarceration on the </a:t>
            </a:r>
            <a:r>
              <a:rPr lang="en-AU" sz="1600" dirty="0" smtClean="0"/>
              <a:t>rise – the penal state</a:t>
            </a:r>
          </a:p>
          <a:p>
            <a:r>
              <a:rPr lang="en-US" sz="1600" dirty="0"/>
              <a:t>Australian prisoners are typically poor, </a:t>
            </a:r>
            <a:r>
              <a:rPr lang="en-AU" sz="1600" dirty="0"/>
              <a:t>uneducated and unemployed at the time of incarceration </a:t>
            </a:r>
            <a:r>
              <a:rPr lang="en-US" sz="1600" dirty="0"/>
              <a:t>(Australian Bureau of Statistics, </a:t>
            </a:r>
            <a:r>
              <a:rPr lang="en-US" sz="1600" dirty="0" smtClean="0"/>
              <a:t>2014; White </a:t>
            </a:r>
            <a:r>
              <a:rPr lang="en-US" sz="1600" dirty="0"/>
              <a:t>&amp; Perrone, 1997; White &amp; Graham, 2010; Vinson, 2004; Vinson, 2007; see also Reiman &amp; Leighton 2010) </a:t>
            </a:r>
            <a:r>
              <a:rPr lang="en-AU" sz="1600" dirty="0"/>
              <a:t>and are likely to stay that way without adequate support for further education</a:t>
            </a:r>
            <a:r>
              <a:rPr lang="en-US" sz="1600" dirty="0"/>
              <a:t>. </a:t>
            </a:r>
            <a:endParaRPr lang="en-AU" sz="1600" dirty="0" smtClean="0"/>
          </a:p>
          <a:p>
            <a:endParaRPr lang="en-AU" sz="1400" dirty="0"/>
          </a:p>
          <a:p>
            <a:pPr marL="0" indent="0">
              <a:buNone/>
            </a:pPr>
            <a:endParaRPr lang="en-AU"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37382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are the Incarcerated?</a:t>
            </a:r>
            <a:endParaRPr lang="en-AU" dirty="0"/>
          </a:p>
        </p:txBody>
      </p:sp>
      <p:sp>
        <p:nvSpPr>
          <p:cNvPr id="3" name="Content Placeholder 2"/>
          <p:cNvSpPr>
            <a:spLocks noGrp="1"/>
          </p:cNvSpPr>
          <p:nvPr>
            <p:ph idx="1"/>
          </p:nvPr>
        </p:nvSpPr>
        <p:spPr>
          <a:xfrm>
            <a:off x="228600" y="1484312"/>
            <a:ext cx="8229600" cy="4969023"/>
          </a:xfrm>
        </p:spPr>
        <p:txBody>
          <a:bodyPr/>
          <a:lstStyle/>
          <a:p>
            <a:r>
              <a:rPr lang="en-AU" sz="1600" dirty="0"/>
              <a:t>The Australian prison population has recently hit a ten year high, with 33, 791 in adult corrective services custody, and with incarceration rates rising, especially for women and Aboriginal and Torres Strait Islander peoples (Australian Bureau of Statistics 2014). </a:t>
            </a:r>
            <a:endParaRPr lang="en-AU" sz="1600" dirty="0" smtClean="0"/>
          </a:p>
          <a:p>
            <a:r>
              <a:rPr lang="en-AU" sz="1600" dirty="0" smtClean="0"/>
              <a:t>The </a:t>
            </a:r>
            <a:r>
              <a:rPr lang="en-AU" sz="1600" dirty="0"/>
              <a:t>national imprisonment rate is now 185.6 prisoners per 100 000 adult population – which is almost three times higher than in Scandinavian countries (Australian Bureau of Statistics 2014; International Centre for Prison Studies 2015). </a:t>
            </a:r>
            <a:endParaRPr lang="en-AU" sz="1600" dirty="0" smtClean="0"/>
          </a:p>
          <a:p>
            <a:r>
              <a:rPr lang="en-AU" sz="1600" dirty="0" smtClean="0"/>
              <a:t>Incarceration </a:t>
            </a:r>
            <a:r>
              <a:rPr lang="en-AU" sz="1600" dirty="0"/>
              <a:t>rates are even higher in Queensland at 192.9 prisoners per 100 000 adult people - the highest imprisonment rate since 2004). </a:t>
            </a:r>
            <a:endParaRPr lang="en-AU" sz="1600" dirty="0" smtClean="0"/>
          </a:p>
          <a:p>
            <a:r>
              <a:rPr lang="en-AU" sz="1600" dirty="0" smtClean="0"/>
              <a:t>Over </a:t>
            </a:r>
            <a:r>
              <a:rPr lang="en-AU" sz="1600" dirty="0"/>
              <a:t>90 percent of Australian prisoners are male, while Aboriginal and Torres Strait Islander people comprise over one quarter (9264 or 27%) of the total prisoner population (Australian Bureau of Statistics 2014). </a:t>
            </a:r>
            <a:endParaRPr lang="en-AU" sz="1600" dirty="0" smtClean="0"/>
          </a:p>
          <a:p>
            <a:r>
              <a:rPr lang="en-AU" sz="1600" dirty="0" smtClean="0"/>
              <a:t>The </a:t>
            </a:r>
            <a:r>
              <a:rPr lang="en-AU" sz="1600" dirty="0"/>
              <a:t>female imprisonment rate has however more than doubled in recent years (Australian Institute of Family Studies, 2015). </a:t>
            </a:r>
            <a:endParaRPr lang="en-AU" sz="1600" dirty="0" smtClean="0"/>
          </a:p>
          <a:p>
            <a:r>
              <a:rPr lang="en-AU" sz="1600" dirty="0" smtClean="0"/>
              <a:t>Australian </a:t>
            </a:r>
            <a:r>
              <a:rPr lang="en-AU" sz="1600" dirty="0"/>
              <a:t>governments are planning more prisons despite the fact it costs around $AU 174 a day to keep a prisoner behind bars (Audit Office of New South Wales 2006) and there is actually little evidence that criminalizing more behaviours and increasing sentences actually deters crime (Ritchie 2011</a:t>
            </a:r>
            <a:r>
              <a:rPr lang="en-AU" sz="1600" dirty="0" smtClean="0"/>
              <a:t>).</a:t>
            </a:r>
          </a:p>
          <a:p>
            <a:endParaRPr lang="en-AU" sz="1100" dirty="0"/>
          </a:p>
          <a:p>
            <a:endParaRPr lang="en-AU" dirty="0"/>
          </a:p>
        </p:txBody>
      </p:sp>
    </p:spTree>
    <p:extLst>
      <p:ext uri="{BB962C8B-B14F-4D97-AF65-F5344CB8AC3E}">
        <p14:creationId xmlns:p14="http://schemas.microsoft.com/office/powerpoint/2010/main" val="1758432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smtClean="0"/>
              <a:t>Barriers to participation for prisoners</a:t>
            </a:r>
            <a:endParaRPr lang="en-AU" sz="2400" dirty="0"/>
          </a:p>
        </p:txBody>
      </p:sp>
      <p:sp>
        <p:nvSpPr>
          <p:cNvPr id="3" name="Content Placeholder 2"/>
          <p:cNvSpPr>
            <a:spLocks noGrp="1"/>
          </p:cNvSpPr>
          <p:nvPr>
            <p:ph idx="1"/>
          </p:nvPr>
        </p:nvSpPr>
        <p:spPr>
          <a:xfrm>
            <a:off x="685800" y="1484313"/>
            <a:ext cx="8206680" cy="4114800"/>
          </a:xfrm>
        </p:spPr>
        <p:txBody>
          <a:bodyPr/>
          <a:lstStyle/>
          <a:p>
            <a:r>
              <a:rPr lang="en-AU" sz="1800" dirty="0" smtClean="0"/>
              <a:t>No internet access</a:t>
            </a:r>
          </a:p>
          <a:p>
            <a:r>
              <a:rPr lang="en-AU" sz="1800" dirty="0" smtClean="0"/>
              <a:t>Digitisation of tertiary education</a:t>
            </a:r>
          </a:p>
          <a:p>
            <a:r>
              <a:rPr lang="en-AU" sz="1800" dirty="0" smtClean="0"/>
              <a:t>Unreliable access to staff, text books, library materials, computers and other resources</a:t>
            </a:r>
          </a:p>
          <a:p>
            <a:r>
              <a:rPr lang="en-AU" sz="1800" dirty="0" smtClean="0"/>
              <a:t>Transfers, lockdowns and restrictions on spaces and movement between spaces</a:t>
            </a:r>
          </a:p>
          <a:p>
            <a:r>
              <a:rPr lang="en-AU" sz="1800" dirty="0" smtClean="0"/>
              <a:t>Shifting economic and political climate – from the Welfare State to the Penal State</a:t>
            </a:r>
          </a:p>
          <a:p>
            <a:r>
              <a:rPr lang="en-AU" sz="1800" dirty="0"/>
              <a:t>Postsecondary education devalued</a:t>
            </a:r>
          </a:p>
          <a:p>
            <a:r>
              <a:rPr lang="en-AU" sz="1800" dirty="0" smtClean="0"/>
              <a:t>Implicit (and explicit) discrimination</a:t>
            </a:r>
          </a:p>
          <a:p>
            <a:r>
              <a:rPr lang="en-AU" sz="1800" dirty="0" smtClean="0"/>
              <a:t>Personal, social and cultural barriers and obstacles to successful completion of programs</a:t>
            </a:r>
          </a:p>
          <a:p>
            <a:r>
              <a:rPr lang="en-AU" sz="1800" dirty="0" smtClean="0"/>
              <a:t>Others?</a:t>
            </a:r>
            <a:endParaRPr lang="en-AU" sz="1800" dirty="0"/>
          </a:p>
        </p:txBody>
      </p:sp>
    </p:spTree>
    <p:extLst>
      <p:ext uri="{BB962C8B-B14F-4D97-AF65-F5344CB8AC3E}">
        <p14:creationId xmlns:p14="http://schemas.microsoft.com/office/powerpoint/2010/main" val="925619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Overcoming Barriers</a:t>
            </a:r>
            <a:endParaRPr lang="en-AU" dirty="0"/>
          </a:p>
        </p:txBody>
      </p:sp>
      <p:sp>
        <p:nvSpPr>
          <p:cNvPr id="3" name="Content Placeholder 2"/>
          <p:cNvSpPr>
            <a:spLocks noGrp="1"/>
          </p:cNvSpPr>
          <p:nvPr>
            <p:ph idx="1"/>
          </p:nvPr>
        </p:nvSpPr>
        <p:spPr/>
        <p:txBody>
          <a:bodyPr/>
          <a:lstStyle/>
          <a:p>
            <a:r>
              <a:rPr lang="en-AU" sz="2000" dirty="0" smtClean="0"/>
              <a:t>Digital alternatives</a:t>
            </a:r>
          </a:p>
          <a:p>
            <a:r>
              <a:rPr lang="en-AU" sz="2000" dirty="0" smtClean="0"/>
              <a:t>Transformative prison pedagogy</a:t>
            </a:r>
          </a:p>
          <a:p>
            <a:r>
              <a:rPr lang="en-AU" sz="2000" dirty="0" smtClean="0"/>
              <a:t>Teaching visits</a:t>
            </a:r>
          </a:p>
          <a:p>
            <a:r>
              <a:rPr lang="en-AU" sz="2000" dirty="0" smtClean="0"/>
              <a:t>Recovering the value of education and postsecondary education for prisoners in neo-liberal times</a:t>
            </a:r>
          </a:p>
          <a:p>
            <a:r>
              <a:rPr lang="en-AU" sz="2000" dirty="0" smtClean="0"/>
              <a:t>Specialised support</a:t>
            </a:r>
          </a:p>
          <a:p>
            <a:r>
              <a:rPr lang="en-AU" sz="2000" dirty="0" smtClean="0"/>
              <a:t>Specialised courses</a:t>
            </a:r>
          </a:p>
          <a:p>
            <a:r>
              <a:rPr lang="en-AU" sz="2000" dirty="0" smtClean="0"/>
              <a:t>Resistance to neo-liberal pressures and priorities</a:t>
            </a:r>
          </a:p>
          <a:p>
            <a:r>
              <a:rPr lang="en-AU" sz="2000" dirty="0" smtClean="0"/>
              <a:t>Policy change</a:t>
            </a:r>
          </a:p>
          <a:p>
            <a:r>
              <a:rPr lang="en-AU" sz="2000" dirty="0" smtClean="0"/>
              <a:t>Others?</a:t>
            </a:r>
          </a:p>
          <a:p>
            <a:endParaRPr lang="en-AU" sz="2000" dirty="0"/>
          </a:p>
        </p:txBody>
      </p:sp>
    </p:spTree>
    <p:extLst>
      <p:ext uri="{BB962C8B-B14F-4D97-AF65-F5344CB8AC3E}">
        <p14:creationId xmlns:p14="http://schemas.microsoft.com/office/powerpoint/2010/main" val="1956179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0648"/>
            <a:ext cx="8229600" cy="1008112"/>
          </a:xfrm>
        </p:spPr>
        <p:txBody>
          <a:bodyPr/>
          <a:lstStyle/>
          <a:p>
            <a:r>
              <a:rPr lang="en-AU" dirty="0" smtClean="0">
                <a:latin typeface="Times New Roman" pitchFamily="18" charset="0"/>
                <a:cs typeface="Times New Roman" pitchFamily="18" charset="0"/>
              </a:rPr>
              <a:t>Questions? Comments?</a:t>
            </a:r>
            <a:endParaRPr lang="en-AU" dirty="0">
              <a:latin typeface="Times New Roman" pitchFamily="18" charset="0"/>
              <a:cs typeface="Times New Roman" pitchFamily="18" charset="0"/>
            </a:endParaRPr>
          </a:p>
        </p:txBody>
      </p:sp>
      <p:pic>
        <p:nvPicPr>
          <p:cNvPr id="4" name="Content Placeholder 3" descr="dartmoor-prison.jpg"/>
          <p:cNvPicPr>
            <a:picLocks noGrp="1" noChangeAspect="1"/>
          </p:cNvPicPr>
          <p:nvPr>
            <p:ph idx="1"/>
          </p:nvPr>
        </p:nvPicPr>
        <p:blipFill>
          <a:blip r:embed="rId2" cstate="print"/>
          <a:stretch>
            <a:fillRect/>
          </a:stretch>
        </p:blipFill>
        <p:spPr>
          <a:xfrm>
            <a:off x="1547664" y="2060848"/>
            <a:ext cx="5256584" cy="4328639"/>
          </a:xfrm>
        </p:spPr>
      </p:pic>
    </p:spTree>
    <p:extLst>
      <p:ext uri="{BB962C8B-B14F-4D97-AF65-F5344CB8AC3E}">
        <p14:creationId xmlns:p14="http://schemas.microsoft.com/office/powerpoint/2010/main" val="3779187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a:xfrm>
            <a:off x="107504" y="1196752"/>
            <a:ext cx="8928992" cy="4402361"/>
          </a:xfrm>
        </p:spPr>
        <p:txBody>
          <a:bodyPr/>
          <a:lstStyle/>
          <a:p>
            <a:r>
              <a:rPr lang="en-US" sz="1200" dirty="0" smtClean="0"/>
              <a:t>Audit </a:t>
            </a:r>
            <a:r>
              <a:rPr lang="en-US" sz="1200" dirty="0"/>
              <a:t>Office of New South Wales / New South Wales Auditor General. (2006). </a:t>
            </a:r>
            <a:r>
              <a:rPr lang="en-US" sz="1200" i="1" dirty="0"/>
              <a:t>Prisoner Rehabilitation: Department of Corrective Services</a:t>
            </a:r>
            <a:r>
              <a:rPr lang="en-US" sz="1200" dirty="0"/>
              <a:t>, Audit Office, New South wales, Australia. Retrieved from, </a:t>
            </a:r>
            <a:r>
              <a:rPr lang="en-US" sz="1200" u="sng" dirty="0">
                <a:hlinkClick r:id="rId2"/>
              </a:rPr>
              <a:t>http://www.audit.nsw.gov.au/ArticleDocuments/138/151_Prisoner_Rehabilitation.pdf.aspx?Embed=Y</a:t>
            </a:r>
            <a:endParaRPr lang="en-AU" sz="1200" dirty="0"/>
          </a:p>
          <a:p>
            <a:r>
              <a:rPr lang="en-US" sz="1200" dirty="0"/>
              <a:t>Australian Bureau of Statistics. (2014). </a:t>
            </a:r>
            <a:r>
              <a:rPr lang="en-US" sz="1200" i="1" dirty="0"/>
              <a:t>Prisoners in Australia</a:t>
            </a:r>
            <a:r>
              <a:rPr lang="en-US" sz="1200" dirty="0"/>
              <a:t>. Retrieved from </a:t>
            </a:r>
            <a:r>
              <a:rPr lang="en-US" sz="1200" u="sng" dirty="0">
                <a:hlinkClick r:id="rId3"/>
              </a:rPr>
              <a:t>http://www.abs.gov.au/AUSSTATS/abs@.nsf/PrimaryMainFeatures/4517.0?OpenDocument</a:t>
            </a:r>
            <a:endParaRPr lang="en-AU" sz="1200" dirty="0"/>
          </a:p>
          <a:p>
            <a:r>
              <a:rPr lang="en-US" sz="1200" dirty="0"/>
              <a:t>Australian Institute of Family Studies. (2015). </a:t>
            </a:r>
            <a:r>
              <a:rPr lang="en-US" sz="1200" i="1" dirty="0"/>
              <a:t>Addressing Women’s </a:t>
            </a:r>
            <a:r>
              <a:rPr lang="en-US" sz="1200" i="1" dirty="0" err="1"/>
              <a:t>Victimisation</a:t>
            </a:r>
            <a:r>
              <a:rPr lang="en-US" sz="1200" i="1" dirty="0"/>
              <a:t> Histories in Custodial Settings</a:t>
            </a:r>
            <a:r>
              <a:rPr lang="en-US" sz="1200" dirty="0"/>
              <a:t>. Retrieved from </a:t>
            </a:r>
            <a:r>
              <a:rPr lang="en-US" sz="1200" u="sng" dirty="0">
                <a:hlinkClick r:id="rId4"/>
              </a:rPr>
              <a:t>https://www3.aifs.gov.au/acssa/pubs/issue/i13/i13b.html</a:t>
            </a:r>
            <a:endParaRPr lang="en-AU" sz="1200" dirty="0"/>
          </a:p>
          <a:p>
            <a:r>
              <a:rPr lang="en-US" sz="1200" dirty="0"/>
              <a:t>Australian Institute of Health and Welfare. 2012. </a:t>
            </a:r>
            <a:r>
              <a:rPr lang="en-US" sz="1200" i="1" dirty="0"/>
              <a:t>Mental Health of prison entrants.</a:t>
            </a:r>
            <a:r>
              <a:rPr lang="en-US" sz="1200" dirty="0"/>
              <a:t> Retrieved from http://www.aihw.gov.au/WorkArea/DownloadAsset.aspx?id=10737422198&amp;libID=10737422198</a:t>
            </a:r>
            <a:endParaRPr lang="en-AU" sz="1200" dirty="0"/>
          </a:p>
          <a:p>
            <a:r>
              <a:rPr lang="en-AU" sz="1200" dirty="0" err="1" smtClean="0"/>
              <a:t>Reiman</a:t>
            </a:r>
            <a:r>
              <a:rPr lang="en-AU" sz="1200" dirty="0"/>
              <a:t>, J. &amp; Leighton, P. (2010). </a:t>
            </a:r>
            <a:r>
              <a:rPr lang="en-AU" sz="1200" i="1" dirty="0"/>
              <a:t>The Rich Get Richer and the Poor Get Prison: Ideology, Class and Criminal Justice</a:t>
            </a:r>
            <a:r>
              <a:rPr lang="en-AU" sz="1200" dirty="0"/>
              <a:t>, </a:t>
            </a:r>
            <a:r>
              <a:rPr lang="en-AU" sz="1200" dirty="0" err="1"/>
              <a:t>Allyn</a:t>
            </a:r>
            <a:r>
              <a:rPr lang="en-AU" sz="1200" dirty="0"/>
              <a:t> &amp; Bacon, Boston, the United States.</a:t>
            </a:r>
          </a:p>
          <a:p>
            <a:r>
              <a:rPr lang="en-AU" sz="1200" dirty="0" smtClean="0"/>
              <a:t>Ritchie</a:t>
            </a:r>
            <a:r>
              <a:rPr lang="en-AU" sz="1200" dirty="0"/>
              <a:t>, D. (2011). </a:t>
            </a:r>
            <a:r>
              <a:rPr lang="en-AU" sz="1200" i="1" dirty="0"/>
              <a:t>Does Imprisonment Deter? A Review of the Evidence</a:t>
            </a:r>
            <a:r>
              <a:rPr lang="en-AU" sz="1200" dirty="0"/>
              <a:t>, Sentencing Advisory Council, Melbourne, Victoria. Retrieved from https://www.sentencingcouncil.vic.gov.au/sites/default/files/publication-documents/Does%20Imprisonment%20Deter%20A%20Review%20of%20the%20Evidence.pdf</a:t>
            </a:r>
          </a:p>
          <a:p>
            <a:r>
              <a:rPr lang="en-US" sz="1200" dirty="0" smtClean="0"/>
              <a:t>Smith</a:t>
            </a:r>
            <a:r>
              <a:rPr lang="en-US" sz="1200" dirty="0"/>
              <a:t>, M. (2014). Can Prisoners Receive Quality Education without Access to the Internet? </a:t>
            </a:r>
            <a:r>
              <a:rPr lang="en-US" sz="1200" i="1" dirty="0"/>
              <a:t>Right Now: Human Rights in Australia</a:t>
            </a:r>
            <a:r>
              <a:rPr lang="en-US" sz="1200" dirty="0"/>
              <a:t>. Retrieved from http://rightnow.org.au/topics/education/can-prisoners-receive-quality-education-without-access-to-the-internet/</a:t>
            </a:r>
            <a:endParaRPr lang="en-AU" sz="1200" dirty="0"/>
          </a:p>
          <a:p>
            <a:r>
              <a:rPr lang="en-US" sz="1200" dirty="0"/>
              <a:t>Vinson, T. (2004). </a:t>
            </a:r>
            <a:r>
              <a:rPr lang="en-US" sz="1200" i="1" dirty="0"/>
              <a:t>Community Adversity and Resilience: The Distribution of Social Disadvantage in Victoria and News South Wales and the Mediating role of Social Cohesion, </a:t>
            </a:r>
            <a:r>
              <a:rPr lang="en-US" sz="1200" dirty="0"/>
              <a:t>Jesuit Social Services, Richmond, Victoria.</a:t>
            </a:r>
            <a:endParaRPr lang="en-AU" sz="1200" dirty="0"/>
          </a:p>
          <a:p>
            <a:r>
              <a:rPr lang="en-AU" sz="1200" dirty="0"/>
              <a:t>Vinson, T. (2007). </a:t>
            </a:r>
            <a:r>
              <a:rPr lang="en-AU" sz="1200" i="1" dirty="0"/>
              <a:t>Dropping off the Edge: The Distribution of Disadvantage in Australia</a:t>
            </a:r>
            <a:r>
              <a:rPr lang="en-AU" sz="1200" dirty="0"/>
              <a:t>, Catholic Social Services Australia and Jesuit Social Services, Richmond, Victoria.</a:t>
            </a:r>
          </a:p>
          <a:p>
            <a:r>
              <a:rPr lang="en-AU" sz="1200" dirty="0" smtClean="0"/>
              <a:t>White</a:t>
            </a:r>
            <a:r>
              <a:rPr lang="en-AU" sz="1200" dirty="0"/>
              <a:t>, R. &amp; </a:t>
            </a:r>
            <a:r>
              <a:rPr lang="en-AU" sz="1200" dirty="0" err="1"/>
              <a:t>Perrone</a:t>
            </a:r>
            <a:r>
              <a:rPr lang="en-AU" sz="1200" dirty="0"/>
              <a:t>, S. (1997). </a:t>
            </a:r>
            <a:r>
              <a:rPr lang="en-AU" sz="1200" i="1" dirty="0"/>
              <a:t>Crime and Social Control</a:t>
            </a:r>
            <a:r>
              <a:rPr lang="en-AU" sz="1200" dirty="0"/>
              <a:t>, Oxford University Press, Victoria.</a:t>
            </a:r>
          </a:p>
          <a:p>
            <a:r>
              <a:rPr lang="en-US" sz="1200" dirty="0" smtClean="0"/>
              <a:t>White</a:t>
            </a:r>
            <a:r>
              <a:rPr lang="en-US" sz="1200" dirty="0"/>
              <a:t>, R. &amp; Graham, H. (2010). </a:t>
            </a:r>
            <a:r>
              <a:rPr lang="en-US" sz="1200" i="1" dirty="0"/>
              <a:t>Working with Offenders: A guide to concepts and practices, </a:t>
            </a:r>
            <a:r>
              <a:rPr lang="en-US" sz="1200" dirty="0" err="1"/>
              <a:t>Willan</a:t>
            </a:r>
            <a:r>
              <a:rPr lang="en-US" sz="1200" dirty="0"/>
              <a:t> </a:t>
            </a:r>
            <a:r>
              <a:rPr lang="en-US" sz="1200" dirty="0" smtClean="0"/>
              <a:t>Publishing</a:t>
            </a:r>
            <a:r>
              <a:rPr lang="en-US" sz="1200" dirty="0"/>
              <a:t>, New York</a:t>
            </a:r>
            <a:r>
              <a:rPr lang="en-US" sz="1200" dirty="0" smtClean="0"/>
              <a:t>.</a:t>
            </a:r>
            <a:r>
              <a:rPr lang="en-US" dirty="0"/>
              <a:t> </a:t>
            </a:r>
            <a:endParaRPr lang="en-AU" dirty="0"/>
          </a:p>
          <a:p>
            <a:endParaRPr lang="en-AU" dirty="0"/>
          </a:p>
          <a:p>
            <a:endParaRPr lang="en-AU" dirty="0"/>
          </a:p>
        </p:txBody>
      </p:sp>
    </p:spTree>
    <p:extLst>
      <p:ext uri="{BB962C8B-B14F-4D97-AF65-F5344CB8AC3E}">
        <p14:creationId xmlns:p14="http://schemas.microsoft.com/office/powerpoint/2010/main" val="2811132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2-1972_USQ_corp_temp_black_style2[1]">
  <a:themeElements>
    <a:clrScheme name="">
      <a:dk1>
        <a:srgbClr val="000066"/>
      </a:dk1>
      <a:lt1>
        <a:srgbClr val="FFFFFF"/>
      </a:lt1>
      <a:dk2>
        <a:srgbClr val="0000CC"/>
      </a:dk2>
      <a:lt2>
        <a:srgbClr val="FFC400"/>
      </a:lt2>
      <a:accent1>
        <a:srgbClr val="FF6421"/>
      </a:accent1>
      <a:accent2>
        <a:srgbClr val="FFF580"/>
      </a:accent2>
      <a:accent3>
        <a:srgbClr val="AAAAE2"/>
      </a:accent3>
      <a:accent4>
        <a:srgbClr val="DADADA"/>
      </a:accent4>
      <a:accent5>
        <a:srgbClr val="FFB8AB"/>
      </a:accent5>
      <a:accent6>
        <a:srgbClr val="E7DE73"/>
      </a:accent6>
      <a:hlink>
        <a:srgbClr val="99CCFF"/>
      </a:hlink>
      <a:folHlink>
        <a:srgbClr val="0066FF"/>
      </a:folHlink>
    </a:clrScheme>
    <a:fontScheme name="edu_ppt_tem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pitchFamily="18" charset="0"/>
            <a:cs typeface="Arial" charset="0"/>
          </a:defRPr>
        </a:defPPr>
      </a:lstStyle>
    </a:lnDef>
  </a:objectDefaults>
  <a:extraClrSchemeLst>
    <a:extraClrScheme>
      <a:clrScheme name="edu_ppt_temp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edu_ppt_temp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edu_ppt_temp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12-1972_USQ_corp_temp_black_style2[1]</Template>
  <TotalTime>1179</TotalTime>
  <Words>1168</Words>
  <Application>Microsoft Office PowerPoint</Application>
  <PresentationFormat>On-screen Show (4:3)</PresentationFormat>
  <Paragraphs>72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Times</vt:lpstr>
      <vt:lpstr>Times New Roman</vt:lpstr>
      <vt:lpstr>Verdana</vt:lpstr>
      <vt:lpstr>Wingdings</vt:lpstr>
      <vt:lpstr>12-1972_USQ_corp_temp_black_style2[1]</vt:lpstr>
      <vt:lpstr>    ‘Enabling Prison Education: Overcoming Barriers Faced by Incarcerated Students.’   5th Enabling Symposium - National Enabling Educators Association of Australia – University of Southern Queensland Ipswich Campus  </vt:lpstr>
      <vt:lpstr>Presentation based on:</vt:lpstr>
      <vt:lpstr>Data from OAC Triple E project:</vt:lpstr>
      <vt:lpstr>Incarcerated Students:</vt:lpstr>
      <vt:lpstr>Who are the Incarcerated?</vt:lpstr>
      <vt:lpstr>Barriers to participation for prisoners</vt:lpstr>
      <vt:lpstr>Overcoming Barriers</vt:lpstr>
      <vt:lpstr>Questions? Comments?</vt:lpstr>
      <vt:lpstr>References</vt:lpstr>
    </vt:vector>
  </TitlesOfParts>
  <Company>University of Southern Queensland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Alix Greenhill</dc:creator>
  <cp:lastModifiedBy>Susan Hopkins</cp:lastModifiedBy>
  <cp:revision>71</cp:revision>
  <cp:lastPrinted>2013-08-19T00:34:52Z</cp:lastPrinted>
  <dcterms:created xsi:type="dcterms:W3CDTF">2013-04-04T00:05:19Z</dcterms:created>
  <dcterms:modified xsi:type="dcterms:W3CDTF">2015-07-01T05:36:47Z</dcterms:modified>
</cp:coreProperties>
</file>