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5" r:id="rId3"/>
    <p:sldId id="266" r:id="rId4"/>
    <p:sldId id="257" r:id="rId5"/>
    <p:sldId id="291" r:id="rId6"/>
    <p:sldId id="286" r:id="rId7"/>
    <p:sldId id="289" r:id="rId8"/>
    <p:sldId id="285" r:id="rId9"/>
    <p:sldId id="287" r:id="rId10"/>
    <p:sldId id="315" r:id="rId11"/>
    <p:sldId id="309" r:id="rId12"/>
    <p:sldId id="294" r:id="rId13"/>
    <p:sldId id="301" r:id="rId14"/>
    <p:sldId id="295" r:id="rId15"/>
    <p:sldId id="312" r:id="rId16"/>
    <p:sldId id="302" r:id="rId17"/>
    <p:sldId id="276" r:id="rId18"/>
    <p:sldId id="269" r:id="rId19"/>
    <p:sldId id="275" r:id="rId20"/>
    <p:sldId id="272" r:id="rId21"/>
    <p:sldId id="303" r:id="rId22"/>
    <p:sldId id="262" r:id="rId23"/>
    <p:sldId id="293" r:id="rId24"/>
    <p:sldId id="263" r:id="rId25"/>
    <p:sldId id="305" r:id="rId26"/>
    <p:sldId id="310" r:id="rId27"/>
    <p:sldId id="314" r:id="rId28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B4FD"/>
    <a:srgbClr val="0037A4"/>
    <a:srgbClr val="9EB7D6"/>
    <a:srgbClr val="09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2122A-90B6-4FF0-AA36-19977297C8BD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376900"/>
            <a:ext cx="2944958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343AB-B839-41C5-B641-5A0E500CD3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947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1CA8F-8B7C-41CC-8F79-5D82E874481A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F66FD-0715-4DB7-8DF8-B10AEB60E7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9947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for College and Research Libraries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66FD-0715-4DB7-8DF8-B10AEB60E7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3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Association for College and Research Libraries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66FD-0715-4DB7-8DF8-B10AEB60E7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34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Critical pedagogy, cultural</a:t>
            </a:r>
            <a:r>
              <a:rPr lang="en-AU" baseline="0" dirty="0" smtClean="0"/>
              <a:t> studies, youth studies, media studies. Academia needs to be more accessible and relevant.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66FD-0715-4DB7-8DF8-B10AEB60E7DF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4984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Acknowledgements:</a:t>
            </a:r>
            <a:r>
              <a:rPr lang="en-AU" baseline="0" dirty="0" smtClean="0"/>
              <a:t> contributions from Dr Wendy Davis, and Helen Holden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66FD-0715-4DB7-8DF8-B10AEB60E7DF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0536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66FD-0715-4DB7-8DF8-B10AEB60E7DF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4634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Encourage students to compare and contrast sites they find</a:t>
            </a:r>
          </a:p>
          <a:p>
            <a:r>
              <a:rPr lang="en-AU" dirty="0" smtClean="0"/>
              <a:t>Check accuracy by checking information against different sources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F66FD-0715-4DB7-8DF8-B10AEB60E7DF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641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E7D30B-0463-48B0-ABF8-DBD493B89426}" type="datetimeFigureOut">
              <a:rPr lang="en-AU" smtClean="0"/>
              <a:t>3/07/2015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D54C4E8-B415-423C-8F23-FDE942F6ADBC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csearcheval.wikispaces.com/Alan+November's+REA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csuchico.edu/lins/handouts/eval_websites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://www.pbs.org/mediashift/2013/02/dont-be-fooled-use-the-smell-test-to-separate-fact-from-fiction-online03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adcab.com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tnu.no/viko/english/evaluat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ted.com/talks/markham_nolan_how_to_separate_fact_and_fiction_onlin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ia.org.au/about-alia/policies-standards-and-guidelines/statement-information-literacy-all-australians" TargetMode="External"/><Relationship Id="rId2" Type="http://schemas.openxmlformats.org/officeDocument/2006/relationships/hyperlink" Target="http://www.ala.org/acrl/standards/informationliteracycompetenc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ro.uow.edu.au/jutlp/vol9/iss3/4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onr.net/ir/19-4/paper645.html" TargetMode="External"/><Relationship Id="rId2" Type="http://schemas.openxmlformats.org/officeDocument/2006/relationships/hyperlink" Target="https://infolit.commons.gc.cuny.edu/2013/02/13/evaluating-strategies-for-evaluating-sourc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unesco.org/ci/en/ev.php-URL_ID=19636&amp;URL_DO=DO_TOPIC&amp;URL_SECTION=201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cap="none" dirty="0" smtClean="0"/>
              <a:t>The RAOC approach (or Review All Options Carefully!): </a:t>
            </a:r>
            <a:br>
              <a:rPr lang="en-AU" sz="2400" cap="none" dirty="0" smtClean="0"/>
            </a:br>
            <a:r>
              <a:rPr lang="en-AU" sz="2400" cap="none" dirty="0" smtClean="0"/>
              <a:t>A framework for teaching information literacy in </a:t>
            </a:r>
            <a:r>
              <a:rPr lang="en-AU" sz="2400" cap="none" smtClean="0"/>
              <a:t>an </a:t>
            </a:r>
            <a:r>
              <a:rPr lang="en-AU" sz="2400" cap="none" smtClean="0"/>
              <a:t/>
            </a:r>
            <a:br>
              <a:rPr lang="en-AU" sz="2400" cap="none" smtClean="0"/>
            </a:br>
            <a:r>
              <a:rPr lang="en-AU" sz="2400" cap="none" smtClean="0"/>
              <a:t>enabling </a:t>
            </a:r>
            <a:r>
              <a:rPr lang="en-AU" sz="2400" cap="none" dirty="0" smtClean="0"/>
              <a:t>program</a:t>
            </a:r>
            <a:endParaRPr lang="en-AU" sz="24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/>
              <a:t>Jenny McDougall</a:t>
            </a:r>
            <a:endParaRPr lang="en-AU" dirty="0" smtClean="0"/>
          </a:p>
          <a:p>
            <a:r>
              <a:rPr lang="en-AU" dirty="0" err="1" smtClean="0"/>
              <a:t>CQUniversity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994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Links with critical literacy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57670"/>
            <a:ext cx="7427168" cy="3991610"/>
          </a:xfrm>
        </p:spPr>
        <p:txBody>
          <a:bodyPr>
            <a:normAutofit/>
          </a:bodyPr>
          <a:lstStyle/>
          <a:p>
            <a:r>
              <a:rPr lang="en-AU" dirty="0" smtClean="0"/>
              <a:t>Henri Giroux </a:t>
            </a:r>
          </a:p>
          <a:p>
            <a:r>
              <a:rPr lang="en-AU" dirty="0" smtClean="0"/>
              <a:t>Critical pedagogy: role of critical thinking in individual (and social) transformation </a:t>
            </a:r>
          </a:p>
          <a:p>
            <a:r>
              <a:rPr lang="en-AU" dirty="0">
                <a:solidFill>
                  <a:srgbClr val="0070C0"/>
                </a:solidFill>
              </a:rPr>
              <a:t>N</a:t>
            </a:r>
            <a:r>
              <a:rPr lang="en-AU" dirty="0" smtClean="0">
                <a:solidFill>
                  <a:srgbClr val="0070C0"/>
                </a:solidFill>
              </a:rPr>
              <a:t>eed for “collective communication and critical dialogue” </a:t>
            </a:r>
            <a:r>
              <a:rPr lang="en-AU" sz="1800" dirty="0" smtClean="0"/>
              <a:t>(1997, p. 27)</a:t>
            </a:r>
          </a:p>
          <a:p>
            <a:r>
              <a:rPr lang="en-AU" dirty="0" smtClean="0"/>
              <a:t>Introduce students to different forms of communication and specific vocabularies </a:t>
            </a:r>
          </a:p>
          <a:p>
            <a:r>
              <a:rPr lang="en-AU" dirty="0"/>
              <a:t>Frameworks for evaluation = discourse of critique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4" r="37604"/>
          <a:stretch/>
        </p:blipFill>
        <p:spPr>
          <a:xfrm>
            <a:off x="6644850" y="620689"/>
            <a:ext cx="2031605" cy="18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3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Evaluating information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… </a:t>
            </a:r>
            <a:r>
              <a:rPr lang="en-AU" dirty="0"/>
              <a:t>“evaluate reliability, validity, accuracy, authority, timeliness, and point of view or bias</a:t>
            </a:r>
            <a:r>
              <a:rPr lang="en-AU" dirty="0" smtClean="0"/>
              <a:t>” </a:t>
            </a:r>
            <a:r>
              <a:rPr lang="en-AU" sz="1800" dirty="0" smtClean="0">
                <a:solidFill>
                  <a:srgbClr val="87B4FD"/>
                </a:solidFill>
              </a:rPr>
              <a:t>(ACRL, 2015)</a:t>
            </a:r>
            <a:endParaRPr lang="en-AU" sz="1800" dirty="0">
              <a:solidFill>
                <a:srgbClr val="87B4FD"/>
              </a:solidFill>
            </a:endParaRPr>
          </a:p>
          <a:p>
            <a:r>
              <a:rPr lang="en-AU" dirty="0" smtClean="0"/>
              <a:t>Commonly taught using checklists: series of concepts or questions </a:t>
            </a:r>
          </a:p>
          <a:p>
            <a:r>
              <a:rPr lang="en-AU" dirty="0" smtClean="0"/>
              <a:t>Higher order thinking . . . </a:t>
            </a:r>
            <a:br>
              <a:rPr lang="en-AU" dirty="0" smtClean="0"/>
            </a:br>
            <a:r>
              <a:rPr lang="en-AU" dirty="0" smtClean="0"/>
              <a:t>as per Bloom’s taxonomy </a:t>
            </a:r>
            <a:endParaRPr lang="en-AU" dirty="0"/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12976"/>
            <a:ext cx="4243329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54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IL in STEPS </a:t>
            </a:r>
            <a:r>
              <a:rPr lang="en-AU" sz="3100" dirty="0" smtClean="0"/>
              <a:t>(enabling program, CQU)… </a:t>
            </a:r>
            <a:endParaRPr lang="en-AU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01791"/>
              </p:ext>
            </p:extLst>
          </p:nvPr>
        </p:nvGraphicFramePr>
        <p:xfrm>
          <a:off x="539552" y="1772816"/>
          <a:ext cx="784887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COURSE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ASSESSMENT of IL </a:t>
                      </a:r>
                      <a:endParaRPr lang="en-A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Preparation Skills for University (core course)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Online</a:t>
                      </a:r>
                      <a:r>
                        <a:rPr lang="en-AU" sz="2400" baseline="0" dirty="0" smtClean="0"/>
                        <a:t> quizzes</a:t>
                      </a:r>
                      <a:endParaRPr lang="en-A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Essay Writing for University 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Annotated bibliography</a:t>
                      </a:r>
                      <a:br>
                        <a:rPr lang="en-AU" sz="2400" dirty="0" smtClean="0"/>
                      </a:br>
                      <a:r>
                        <a:rPr lang="en-AU" sz="2400" dirty="0" smtClean="0"/>
                        <a:t>Research essay</a:t>
                      </a:r>
                      <a:endParaRPr lang="en-A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Technical Writing for University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400" dirty="0" smtClean="0"/>
                        <a:t>Report</a:t>
                      </a:r>
                      <a:endParaRPr lang="en-A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7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rmAutofit/>
          </a:bodyPr>
          <a:lstStyle/>
          <a:p>
            <a:r>
              <a:rPr lang="en-AU" sz="3600" dirty="0" smtClean="0"/>
              <a:t>Evaluation frameworks in STEPS </a:t>
            </a:r>
            <a:r>
              <a:rPr lang="en-AU" sz="2700" dirty="0">
                <a:solidFill>
                  <a:schemeClr val="tx1"/>
                </a:solidFill>
              </a:rPr>
              <a:t>(2012-2014</a:t>
            </a:r>
            <a:r>
              <a:rPr lang="en-AU" sz="2700" dirty="0" smtClean="0">
                <a:solidFill>
                  <a:schemeClr val="tx1"/>
                </a:solidFill>
              </a:rPr>
              <a:t>)</a:t>
            </a:r>
            <a:endParaRPr lang="en-AU" sz="27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0185097"/>
              </p:ext>
            </p:extLst>
          </p:nvPr>
        </p:nvGraphicFramePr>
        <p:xfrm>
          <a:off x="457200" y="1600200"/>
          <a:ext cx="8363272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548"/>
                <a:gridCol w="1391140"/>
                <a:gridCol w="1800200"/>
                <a:gridCol w="2160240"/>
                <a:gridCol w="129614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000" dirty="0" smtClean="0"/>
                        <a:t>PSU </a:t>
                      </a:r>
                      <a:br>
                        <a:rPr lang="en-AU" sz="2000" dirty="0" smtClean="0"/>
                      </a:br>
                      <a:r>
                        <a:rPr lang="en-AU" sz="2000" dirty="0" smtClean="0"/>
                        <a:t>(</a:t>
                      </a:r>
                      <a:r>
                        <a:rPr lang="en-AU" sz="2000" dirty="0" err="1" smtClean="0"/>
                        <a:t>ILUnit</a:t>
                      </a:r>
                      <a:r>
                        <a:rPr lang="en-AU" sz="2000" dirty="0" smtClean="0"/>
                        <a:t> 1)</a:t>
                      </a:r>
                    </a:p>
                    <a:p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PSU </a:t>
                      </a:r>
                      <a:br>
                        <a:rPr lang="en-AU" sz="2000" dirty="0" smtClean="0"/>
                      </a:br>
                      <a:r>
                        <a:rPr lang="en-AU" sz="2000" dirty="0" smtClean="0"/>
                        <a:t>(</a:t>
                      </a:r>
                      <a:r>
                        <a:rPr lang="en-AU" sz="2000" dirty="0" err="1" smtClean="0"/>
                        <a:t>ILUnit</a:t>
                      </a:r>
                      <a:r>
                        <a:rPr lang="en-AU" sz="2000" dirty="0" smtClean="0"/>
                        <a:t> 4)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EWU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TWU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IL Guide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Author (authority)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Site’s sponsor/</a:t>
                      </a:r>
                      <a:br>
                        <a:rPr lang="en-A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publisher</a:t>
                      </a:r>
                      <a:br>
                        <a:rPr lang="en-AU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Purpose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Timeliness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Suitability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Uniqueness</a:t>
                      </a:r>
                    </a:p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b="1" dirty="0" smtClean="0">
                          <a:solidFill>
                            <a:srgbClr val="0037A4"/>
                          </a:solidFill>
                        </a:rPr>
                        <a:t>R </a:t>
                      </a:r>
                      <a:r>
                        <a:rPr lang="en-AU" sz="1800" dirty="0" err="1" smtClean="0"/>
                        <a:t>elevance</a:t>
                      </a:r>
                      <a:r>
                        <a:rPr lang="en-AU" sz="1800" dirty="0" smtClean="0"/>
                        <a:t/>
                      </a:r>
                      <a:br>
                        <a:rPr lang="en-AU" sz="1800" dirty="0" smtClean="0"/>
                      </a:br>
                      <a:r>
                        <a:rPr lang="en-AU" sz="1800" b="1" dirty="0" smtClean="0">
                          <a:solidFill>
                            <a:srgbClr val="0037A4"/>
                          </a:solidFill>
                        </a:rPr>
                        <a:t>E </a:t>
                      </a:r>
                      <a:r>
                        <a:rPr lang="en-AU" sz="1800" dirty="0" err="1" smtClean="0"/>
                        <a:t>xpertise</a:t>
                      </a:r>
                      <a:r>
                        <a:rPr lang="en-AU" sz="1800" dirty="0" smtClean="0"/>
                        <a:t> </a:t>
                      </a:r>
                    </a:p>
                    <a:p>
                      <a:r>
                        <a:rPr lang="en-AU" sz="1800" b="1" dirty="0" smtClean="0">
                          <a:solidFill>
                            <a:srgbClr val="0037A4"/>
                          </a:solidFill>
                        </a:rPr>
                        <a:t>V </a:t>
                      </a:r>
                      <a:r>
                        <a:rPr lang="en-AU" sz="1800" dirty="0" err="1" smtClean="0"/>
                        <a:t>iewpoint</a:t>
                      </a:r>
                      <a:endParaRPr lang="en-AU" sz="1800" b="1" dirty="0" smtClean="0">
                        <a:solidFill>
                          <a:srgbClr val="0037A4"/>
                        </a:solidFill>
                      </a:endParaRPr>
                    </a:p>
                    <a:p>
                      <a:r>
                        <a:rPr lang="en-AU" sz="1800" b="1" dirty="0" smtClean="0">
                          <a:solidFill>
                            <a:srgbClr val="0037A4"/>
                          </a:solidFill>
                        </a:rPr>
                        <a:t>I </a:t>
                      </a:r>
                      <a:r>
                        <a:rPr lang="en-AU" sz="1800" dirty="0" err="1" smtClean="0"/>
                        <a:t>ntended</a:t>
                      </a:r>
                      <a:r>
                        <a:rPr lang="en-AU" sz="1800" dirty="0" smtClean="0"/>
                        <a:t> </a:t>
                      </a:r>
                      <a:br>
                        <a:rPr lang="en-AU" sz="1800" dirty="0" smtClean="0"/>
                      </a:br>
                      <a:r>
                        <a:rPr lang="en-AU" sz="1800" dirty="0" smtClean="0"/>
                        <a:t>audience</a:t>
                      </a:r>
                    </a:p>
                    <a:p>
                      <a:r>
                        <a:rPr lang="en-AU" sz="1800" b="1" dirty="0" smtClean="0">
                          <a:solidFill>
                            <a:srgbClr val="0037A4"/>
                          </a:solidFill>
                        </a:rPr>
                        <a:t>E </a:t>
                      </a:r>
                      <a:r>
                        <a:rPr lang="en-AU" sz="1800" dirty="0" err="1" smtClean="0"/>
                        <a:t>vidence</a:t>
                      </a:r>
                      <a:endParaRPr lang="en-AU" sz="1800" dirty="0" smtClean="0"/>
                    </a:p>
                    <a:p>
                      <a:r>
                        <a:rPr lang="en-AU" sz="1800" b="1" dirty="0" smtClean="0">
                          <a:solidFill>
                            <a:srgbClr val="0037A4"/>
                          </a:solidFill>
                        </a:rPr>
                        <a:t>W </a:t>
                      </a:r>
                      <a:r>
                        <a:rPr lang="en-AU" sz="1800" dirty="0" smtClean="0"/>
                        <a:t>hen published</a:t>
                      </a:r>
                    </a:p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Relevance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Coverage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Trustworthiness and authority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Objectivity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Currency</a:t>
                      </a:r>
                    </a:p>
                    <a:p>
                      <a:endParaRPr lang="en-A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How was evidence</a:t>
                      </a:r>
                      <a:r>
                        <a:rPr lang="en-AU" sz="1600" baseline="0" dirty="0" smtClean="0"/>
                        <a:t> collected? </a:t>
                      </a:r>
                    </a:p>
                    <a:p>
                      <a:r>
                        <a:rPr lang="en-AU" sz="1600" baseline="0" dirty="0" smtClean="0"/>
                        <a:t>How reliable?</a:t>
                      </a:r>
                      <a:br>
                        <a:rPr lang="en-AU" sz="1600" baseline="0" dirty="0" smtClean="0"/>
                      </a:br>
                      <a:r>
                        <a:rPr lang="en-AU" sz="1600" baseline="0" dirty="0" smtClean="0"/>
                        <a:t>Other evidence?</a:t>
                      </a:r>
                      <a:br>
                        <a:rPr lang="en-AU" sz="1600" baseline="0" dirty="0" smtClean="0"/>
                      </a:br>
                      <a:r>
                        <a:rPr lang="en-AU" sz="1600" baseline="0" dirty="0" smtClean="0"/>
                        <a:t>Other interpretations?</a:t>
                      </a:r>
                    </a:p>
                    <a:p>
                      <a:r>
                        <a:rPr lang="en-AU" sz="1600" baseline="0" dirty="0" smtClean="0"/>
                        <a:t>Anything overlooked?</a:t>
                      </a:r>
                    </a:p>
                    <a:p>
                      <a:r>
                        <a:rPr lang="en-AU" sz="1600" baseline="0" dirty="0" smtClean="0"/>
                        <a:t>Other research to back up claims?</a:t>
                      </a:r>
                    </a:p>
                    <a:p>
                      <a:endParaRPr lang="en-AU" sz="1600" baseline="0" dirty="0" smtClean="0"/>
                    </a:p>
                    <a:p>
                      <a:r>
                        <a:rPr lang="en-AU" sz="1600" baseline="0" dirty="0" smtClean="0"/>
                        <a:t>(adapted from </a:t>
                      </a:r>
                      <a:r>
                        <a:rPr lang="en-AU" sz="1600" baseline="0" dirty="0" err="1" smtClean="0"/>
                        <a:t>Zeegers</a:t>
                      </a:r>
                      <a:r>
                        <a:rPr lang="en-AU" sz="1600" baseline="0" dirty="0" smtClean="0"/>
                        <a:t> et al., 2008)</a:t>
                      </a:r>
                      <a:endParaRPr lang="en-A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Currency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Reliability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Coverage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Accuracy</a:t>
                      </a:r>
                    </a:p>
                    <a:p>
                      <a:r>
                        <a:rPr lang="en-AU" sz="1800" dirty="0" smtClean="0">
                          <a:solidFill>
                            <a:schemeClr val="tx1"/>
                          </a:solidFill>
                        </a:rPr>
                        <a:t>Author credentials</a:t>
                      </a:r>
                    </a:p>
                    <a:p>
                      <a:endParaRPr lang="en-A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9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RAOC framework </a:t>
            </a:r>
            <a:r>
              <a:rPr lang="en-AU" sz="2800" dirty="0" smtClean="0">
                <a:solidFill>
                  <a:schemeClr val="tx1"/>
                </a:solidFill>
              </a:rPr>
              <a:t>(2015) </a:t>
            </a:r>
            <a:r>
              <a:rPr lang="en-AU" dirty="0" smtClean="0"/>
              <a:t>.</a:t>
            </a:r>
            <a:r>
              <a:rPr lang="en-AU" sz="2800" dirty="0" smtClean="0">
                <a:solidFill>
                  <a:schemeClr val="tx1"/>
                </a:solidFill>
              </a:rPr>
              <a:t> </a:t>
            </a:r>
            <a:r>
              <a:rPr lang="en-AU" dirty="0" smtClean="0"/>
              <a:t>. .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4800" dirty="0" smtClean="0">
                <a:solidFill>
                  <a:schemeClr val="tx2"/>
                </a:solidFill>
              </a:rPr>
              <a:t>R</a:t>
            </a:r>
            <a:r>
              <a:rPr lang="en-AU" sz="4400" dirty="0" smtClean="0"/>
              <a:t>elevance</a:t>
            </a:r>
          </a:p>
          <a:p>
            <a:r>
              <a:rPr lang="en-AU" sz="4800" dirty="0" smtClean="0">
                <a:solidFill>
                  <a:schemeClr val="tx2"/>
                </a:solidFill>
              </a:rPr>
              <a:t>A</a:t>
            </a:r>
            <a:r>
              <a:rPr lang="en-AU" sz="4400" dirty="0" smtClean="0"/>
              <a:t>uthority</a:t>
            </a:r>
          </a:p>
          <a:p>
            <a:r>
              <a:rPr lang="en-AU" sz="4800" dirty="0" smtClean="0">
                <a:solidFill>
                  <a:schemeClr val="tx2"/>
                </a:solidFill>
              </a:rPr>
              <a:t>O</a:t>
            </a:r>
            <a:r>
              <a:rPr lang="en-AU" sz="4400" dirty="0" smtClean="0"/>
              <a:t>bjectivity</a:t>
            </a:r>
          </a:p>
          <a:p>
            <a:r>
              <a:rPr lang="en-AU" sz="4800" dirty="0" smtClean="0">
                <a:solidFill>
                  <a:schemeClr val="tx2"/>
                </a:solidFill>
              </a:rPr>
              <a:t>C</a:t>
            </a:r>
            <a:r>
              <a:rPr lang="en-AU" sz="4400" dirty="0" smtClean="0"/>
              <a:t>urrency</a:t>
            </a:r>
          </a:p>
        </p:txBody>
      </p:sp>
    </p:spTree>
    <p:extLst>
      <p:ext uri="{BB962C8B-B14F-4D97-AF65-F5344CB8AC3E}">
        <p14:creationId xmlns:p14="http://schemas.microsoft.com/office/powerpoint/2010/main" val="420225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655100"/>
              </p:ext>
            </p:extLst>
          </p:nvPr>
        </p:nvGraphicFramePr>
        <p:xfrm>
          <a:off x="899592" y="692697"/>
          <a:ext cx="7416824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832648"/>
              </a:tblGrid>
              <a:tr h="57896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accent4"/>
                          </a:solidFill>
                        </a:rPr>
                        <a:t>Relevance</a:t>
                      </a:r>
                    </a:p>
                    <a:p>
                      <a:endParaRPr lang="en-AU" sz="1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Is this information relevant to my research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</a:rPr>
                        <a:t> topic?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861193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bg1"/>
                          </a:solidFill>
                        </a:rPr>
                        <a:t>What aspects of my</a:t>
                      </a:r>
                      <a:r>
                        <a:rPr lang="en-AU" sz="1600" baseline="0" dirty="0" smtClean="0">
                          <a:solidFill>
                            <a:schemeClr val="bg1"/>
                          </a:solidFill>
                        </a:rPr>
                        <a:t> topic does this information cover?</a:t>
                      </a: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272552"/>
              </p:ext>
            </p:extLst>
          </p:nvPr>
        </p:nvGraphicFramePr>
        <p:xfrm>
          <a:off x="899592" y="2132857"/>
          <a:ext cx="7416824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832648"/>
              </a:tblGrid>
              <a:tr h="438309"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accent4"/>
                          </a:solidFill>
                        </a:rPr>
                        <a:t>Authority</a:t>
                      </a:r>
                    </a:p>
                    <a:p>
                      <a:endParaRPr lang="en-AU" sz="18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Who has produced the information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5694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bg1"/>
                          </a:solidFill>
                        </a:rPr>
                        <a:t>Where has the information been published</a:t>
                      </a:r>
                      <a:r>
                        <a:rPr lang="en-AU" sz="1600" baseline="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626156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Does the information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 show the author has used research?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09324"/>
              </p:ext>
            </p:extLst>
          </p:nvPr>
        </p:nvGraphicFramePr>
        <p:xfrm>
          <a:off x="899592" y="4797152"/>
          <a:ext cx="7416824" cy="1098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5832648"/>
              </a:tblGrid>
              <a:tr h="316587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accent4"/>
                          </a:solidFill>
                        </a:rPr>
                        <a:t>Currency</a:t>
                      </a:r>
                    </a:p>
                    <a:p>
                      <a:endParaRPr lang="en-AU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chemeClr val="tx1"/>
                          </a:solidFill>
                        </a:rPr>
                        <a:t>When was the information published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AU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763533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bg1"/>
                          </a:solidFill>
                        </a:rPr>
                        <a:t>In the case of webpages,</a:t>
                      </a:r>
                      <a:r>
                        <a:rPr lang="en-AU" sz="1600" baseline="0" dirty="0" smtClean="0">
                          <a:solidFill>
                            <a:schemeClr val="bg1"/>
                          </a:solidFill>
                        </a:rPr>
                        <a:t> when was it last updated?</a:t>
                      </a:r>
                    </a:p>
                    <a:p>
                      <a:endParaRPr lang="en-A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652048"/>
              </p:ext>
            </p:extLst>
          </p:nvPr>
        </p:nvGraphicFramePr>
        <p:xfrm>
          <a:off x="899592" y="3573016"/>
          <a:ext cx="7416824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707"/>
                <a:gridCol w="5817117"/>
              </a:tblGrid>
              <a:tr h="425666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800" dirty="0" smtClean="0">
                          <a:solidFill>
                            <a:schemeClr val="accent4"/>
                          </a:solidFill>
                        </a:rPr>
                        <a:t>Objectivity</a:t>
                      </a:r>
                    </a:p>
                    <a:p>
                      <a:endParaRPr lang="en-AU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solidFill>
                            <a:schemeClr val="bg1"/>
                          </a:solidFill>
                        </a:rPr>
                        <a:t>Does the resource present a balanced view</a:t>
                      </a:r>
                      <a:r>
                        <a:rPr lang="en-AU" sz="1600" b="0" baseline="0" dirty="0" smtClean="0">
                          <a:solidFill>
                            <a:schemeClr val="bg1"/>
                          </a:solidFill>
                        </a:rPr>
                        <a:t>?</a:t>
                      </a:r>
                      <a:endParaRPr lang="en-AU" sz="16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79847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solidFill>
                            <a:schemeClr val="tx1"/>
                          </a:solidFill>
                        </a:rPr>
                        <a:t>Is the information</a:t>
                      </a:r>
                      <a:r>
                        <a:rPr lang="en-AU" sz="1600" baseline="0" dirty="0" smtClean="0">
                          <a:solidFill>
                            <a:schemeClr val="tx1"/>
                          </a:solidFill>
                        </a:rPr>
                        <a:t> presented in a factual way?</a:t>
                      </a:r>
                      <a:endParaRPr lang="en-A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38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800" dirty="0" smtClean="0"/>
              <a:t>Review All Options Carefully! </a:t>
            </a:r>
            <a:endParaRPr lang="en-AU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1844824"/>
            <a:ext cx="3178696" cy="3196952"/>
          </a:xfrm>
        </p:spPr>
        <p:txBody>
          <a:bodyPr/>
          <a:lstStyle/>
          <a:p>
            <a:r>
              <a:rPr lang="en-AU" sz="4000" dirty="0">
                <a:solidFill>
                  <a:schemeClr val="tx2"/>
                </a:solidFill>
              </a:rPr>
              <a:t>R</a:t>
            </a:r>
            <a:r>
              <a:rPr lang="en-AU" sz="4000" dirty="0"/>
              <a:t>elevance</a:t>
            </a:r>
          </a:p>
          <a:p>
            <a:r>
              <a:rPr lang="en-AU" sz="4000" dirty="0">
                <a:solidFill>
                  <a:schemeClr val="tx2"/>
                </a:solidFill>
              </a:rPr>
              <a:t>A</a:t>
            </a:r>
            <a:r>
              <a:rPr lang="en-AU" sz="4000" dirty="0"/>
              <a:t>uthority</a:t>
            </a:r>
          </a:p>
          <a:p>
            <a:r>
              <a:rPr lang="en-AU" sz="4000" dirty="0">
                <a:solidFill>
                  <a:schemeClr val="tx2"/>
                </a:solidFill>
              </a:rPr>
              <a:t>O</a:t>
            </a:r>
            <a:r>
              <a:rPr lang="en-AU" sz="4000" dirty="0"/>
              <a:t>bjectivity</a:t>
            </a:r>
          </a:p>
          <a:p>
            <a:r>
              <a:rPr lang="en-AU" sz="4000" dirty="0">
                <a:solidFill>
                  <a:schemeClr val="tx2"/>
                </a:solidFill>
              </a:rPr>
              <a:t>C</a:t>
            </a:r>
            <a:r>
              <a:rPr lang="en-AU" sz="4000" dirty="0"/>
              <a:t>urrency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316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Alan November </a:t>
            </a:r>
            <a:r>
              <a:rPr lang="en-AU" sz="2700" dirty="0" smtClean="0">
                <a:hlinkClick r:id="rId2"/>
              </a:rPr>
              <a:t>(Web Literacies for Educators, 2008)</a:t>
            </a: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3074" name="Picture 2" descr="C:\Users\Jen\Dropbox\Enabling Symposium\Images\REA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56792"/>
            <a:ext cx="758824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19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The CRAAP test …</a:t>
            </a:r>
            <a:r>
              <a:rPr lang="en-AU" sz="2800" dirty="0">
                <a:hlinkClick r:id="rId2"/>
              </a:rPr>
              <a:t>California State </a:t>
            </a:r>
            <a:r>
              <a:rPr lang="en-AU" sz="2800" dirty="0" smtClean="0">
                <a:hlinkClick r:id="rId2"/>
              </a:rPr>
              <a:t>University </a:t>
            </a:r>
            <a:endParaRPr lang="en-AU" sz="2800" dirty="0"/>
          </a:p>
        </p:txBody>
      </p:sp>
      <p:pic>
        <p:nvPicPr>
          <p:cNvPr id="1026" name="Picture 2" descr="C:\Users\Jen\Dropbox\Enabling Symposium\Images\information-literacy-week-10-evaluation-2-7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88214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28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 SMELL test …John McManus, </a:t>
            </a:r>
            <a:r>
              <a:rPr lang="en-AU" i="1" dirty="0" err="1" smtClean="0">
                <a:hlinkClick r:id="rId2"/>
              </a:rPr>
              <a:t>Mediashift</a:t>
            </a:r>
            <a:r>
              <a:rPr lang="en-AU" dirty="0" smtClean="0"/>
              <a:t> (journalism education) 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594416"/>
              </p:ext>
            </p:extLst>
          </p:nvPr>
        </p:nvGraphicFramePr>
        <p:xfrm>
          <a:off x="787552" y="2420888"/>
          <a:ext cx="756084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3384376">
                <a:tc>
                  <a:txBody>
                    <a:bodyPr/>
                    <a:lstStyle/>
                    <a:p>
                      <a:pPr lvl="1"/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S</a:t>
                      </a:r>
                      <a:r>
                        <a:rPr lang="en-US" sz="4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ource</a:t>
                      </a:r>
                    </a:p>
                    <a:p>
                      <a:pPr lvl="1"/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M</a:t>
                      </a:r>
                      <a:r>
                        <a:rPr lang="en-US" sz="4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otivation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lvl="1"/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E</a:t>
                      </a:r>
                      <a:r>
                        <a:rPr lang="en-US" sz="4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vidence</a:t>
                      </a:r>
                    </a:p>
                    <a:p>
                      <a:pPr lvl="1"/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r>
                        <a:rPr lang="en-US" sz="4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ogic</a:t>
                      </a:r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pPr lvl="1"/>
                      <a:r>
                        <a:rPr lang="en-US" sz="4000" dirty="0" smtClean="0">
                          <a:solidFill>
                            <a:srgbClr val="002060"/>
                          </a:solidFill>
                        </a:rPr>
                        <a:t>L</a:t>
                      </a:r>
                      <a:r>
                        <a:rPr lang="en-US" sz="40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eft out </a:t>
                      </a:r>
                      <a:endParaRPr lang="en-AU" sz="40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n-A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932449"/>
            <a:ext cx="398615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74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Today: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confession</a:t>
            </a:r>
          </a:p>
          <a:p>
            <a:r>
              <a:rPr lang="en-AU" dirty="0" smtClean="0"/>
              <a:t>Information literacy and role of evaluation</a:t>
            </a:r>
          </a:p>
          <a:p>
            <a:r>
              <a:rPr lang="en-AU" dirty="0" smtClean="0"/>
              <a:t>Approaches to teaching IL</a:t>
            </a:r>
          </a:p>
          <a:p>
            <a:r>
              <a:rPr lang="en-AU" dirty="0" smtClean="0"/>
              <a:t>Links to critical literacy (Giroux)</a:t>
            </a:r>
          </a:p>
          <a:p>
            <a:r>
              <a:rPr lang="en-AU" dirty="0" smtClean="0"/>
              <a:t>Frameworks for evaluating information </a:t>
            </a:r>
            <a:endParaRPr lang="en-AU" dirty="0"/>
          </a:p>
          <a:p>
            <a:r>
              <a:rPr lang="en-AU" dirty="0" smtClean="0"/>
              <a:t>The STEPS experience</a:t>
            </a:r>
          </a:p>
          <a:p>
            <a:r>
              <a:rPr lang="en-AU" dirty="0" smtClean="0"/>
              <a:t>Conclusions and implications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130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 smtClean="0"/>
              <a:t>Relevance, Appropriateness, Details, Currency, Authority, Bias </a:t>
            </a:r>
            <a:r>
              <a:rPr lang="en-AU" sz="3200" dirty="0" smtClean="0">
                <a:hlinkClick r:id="rId2"/>
              </a:rPr>
              <a:t>(RADCAB) </a:t>
            </a:r>
            <a:r>
              <a:rPr lang="en-AU" sz="3200" dirty="0" smtClean="0"/>
              <a:t>… </a:t>
            </a:r>
            <a:r>
              <a:rPr lang="en-AU" sz="2800" dirty="0"/>
              <a:t>Karen </a:t>
            </a:r>
            <a:r>
              <a:rPr lang="en-AU" sz="2800" dirty="0" err="1"/>
              <a:t>Christensson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4098" name="Picture 2" descr="C:\Users\Jen\Dropbox\Enabling Symposium\Images\redca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844824"/>
            <a:ext cx="4464496" cy="4360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0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Subject VIKO </a:t>
            </a:r>
            <a:br>
              <a:rPr lang="en-AU" dirty="0" smtClean="0"/>
            </a:br>
            <a:r>
              <a:rPr lang="en-AU" sz="3100" dirty="0" smtClean="0">
                <a:solidFill>
                  <a:srgbClr val="0037A4"/>
                </a:solidFill>
              </a:rPr>
              <a:t>(</a:t>
            </a:r>
            <a:r>
              <a:rPr lang="en-AU" sz="3100" dirty="0" smtClean="0">
                <a:solidFill>
                  <a:srgbClr val="0037A4"/>
                </a:solidFill>
                <a:hlinkClick r:id="rId3"/>
              </a:rPr>
              <a:t>Norwegian University of Science &amp; Technology</a:t>
            </a:r>
            <a:r>
              <a:rPr lang="en-AU" sz="3100" dirty="0" smtClean="0">
                <a:solidFill>
                  <a:srgbClr val="0037A4"/>
                </a:solidFill>
              </a:rPr>
              <a:t>)</a:t>
            </a:r>
            <a:endParaRPr lang="en-AU" sz="3100" dirty="0">
              <a:solidFill>
                <a:srgbClr val="0037A4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060848"/>
            <a:ext cx="3672408" cy="3361666"/>
          </a:xfrm>
        </p:spPr>
      </p:pic>
    </p:spTree>
    <p:extLst>
      <p:ext uri="{BB962C8B-B14F-4D97-AF65-F5344CB8AC3E}">
        <p14:creationId xmlns:p14="http://schemas.microsoft.com/office/powerpoint/2010/main" val="31632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Limitations of checklist approach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63273" cy="3052936"/>
          </a:xfrm>
        </p:spPr>
        <p:txBody>
          <a:bodyPr/>
          <a:lstStyle/>
          <a:p>
            <a:r>
              <a:rPr lang="en-AU" dirty="0" smtClean="0"/>
              <a:t>Checklists promote mechanical technique </a:t>
            </a:r>
            <a:r>
              <a:rPr lang="en-AU" sz="1800" dirty="0" smtClean="0">
                <a:solidFill>
                  <a:srgbClr val="87B4FD"/>
                </a:solidFill>
              </a:rPr>
              <a:t>(</a:t>
            </a:r>
            <a:r>
              <a:rPr lang="en-AU" sz="1800" dirty="0" err="1" smtClean="0">
                <a:solidFill>
                  <a:srgbClr val="87B4FD"/>
                </a:solidFill>
              </a:rPr>
              <a:t>Meola</a:t>
            </a:r>
            <a:r>
              <a:rPr lang="en-AU" sz="1800" dirty="0" smtClean="0">
                <a:solidFill>
                  <a:srgbClr val="87B4FD"/>
                </a:solidFill>
              </a:rPr>
              <a:t>, 2004)</a:t>
            </a:r>
          </a:p>
          <a:p>
            <a:r>
              <a:rPr lang="en-AU" dirty="0" smtClean="0"/>
              <a:t>Need to encourage </a:t>
            </a:r>
            <a:r>
              <a:rPr lang="en-AU" dirty="0"/>
              <a:t>students to go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beyond </a:t>
            </a:r>
            <a:r>
              <a:rPr lang="en-AU" dirty="0"/>
              <a:t>‘Free Web’ </a:t>
            </a:r>
          </a:p>
          <a:p>
            <a:endParaRPr lang="en-AU" dirty="0"/>
          </a:p>
        </p:txBody>
      </p:sp>
      <p:pic>
        <p:nvPicPr>
          <p:cNvPr id="5122" name="Picture 2" descr="C:\Users\Jen\Dropbox\Enabling Symposium\Images\icebe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135" y="3356992"/>
            <a:ext cx="2013620" cy="24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272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Changing nature of information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err="1" smtClean="0"/>
              <a:t>Markahm</a:t>
            </a:r>
            <a:r>
              <a:rPr lang="en-AU" dirty="0" smtClean="0"/>
              <a:t> </a:t>
            </a:r>
            <a:r>
              <a:rPr lang="en-AU" dirty="0"/>
              <a:t>Nolan </a:t>
            </a:r>
            <a:r>
              <a:rPr lang="en-AU" dirty="0" smtClean="0"/>
              <a:t>(</a:t>
            </a:r>
            <a:r>
              <a:rPr lang="en-AU" dirty="0"/>
              <a:t>2012</a:t>
            </a:r>
            <a:r>
              <a:rPr lang="en-AU" dirty="0" smtClean="0"/>
              <a:t>)</a:t>
            </a:r>
            <a:br>
              <a:rPr lang="en-AU" dirty="0" smtClean="0"/>
            </a:br>
            <a:r>
              <a:rPr lang="en-AU" dirty="0" smtClean="0"/>
              <a:t> ‘How </a:t>
            </a:r>
            <a:r>
              <a:rPr lang="en-AU" dirty="0"/>
              <a:t>to separate fact and fiction online’, TED </a:t>
            </a:r>
            <a:r>
              <a:rPr lang="en-AU" dirty="0" smtClean="0"/>
              <a:t>talk</a:t>
            </a:r>
            <a:r>
              <a:rPr lang="en-AU" dirty="0"/>
              <a:t> </a:t>
            </a:r>
            <a:r>
              <a:rPr lang="en-AU" dirty="0" smtClean="0"/>
              <a:t>. . .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sz="1600" u="sng" dirty="0" smtClean="0">
                <a:hlinkClick r:id="rId2"/>
              </a:rPr>
              <a:t>http</a:t>
            </a:r>
            <a:r>
              <a:rPr lang="en-AU" sz="1600" u="sng" dirty="0">
                <a:hlinkClick r:id="rId2"/>
              </a:rPr>
              <a:t>://www.ted.com/talks/markham_nolan_how_to_separate_fact_and_fiction_online</a:t>
            </a:r>
            <a:endParaRPr lang="en-AU" sz="1600" dirty="0"/>
          </a:p>
          <a:p>
            <a:endParaRPr lang="en-AU" dirty="0" smtClean="0"/>
          </a:p>
          <a:p>
            <a:r>
              <a:rPr lang="en-AU" dirty="0" smtClean="0"/>
              <a:t>Changing nature of information → </a:t>
            </a:r>
            <a:br>
              <a:rPr lang="en-AU" dirty="0" smtClean="0"/>
            </a:br>
            <a:r>
              <a:rPr lang="en-AU" dirty="0" smtClean="0"/>
              <a:t>Need to evaluate imagery, audio </a:t>
            </a:r>
            <a:br>
              <a:rPr lang="en-AU" dirty="0" smtClean="0"/>
            </a:br>
            <a:r>
              <a:rPr lang="en-AU" dirty="0" smtClean="0"/>
              <a:t>and videos</a:t>
            </a:r>
          </a:p>
          <a:p>
            <a:r>
              <a:rPr lang="en-AU" dirty="0" smtClean="0"/>
              <a:t>More research freely available</a:t>
            </a:r>
            <a:endParaRPr lang="en-AU" dirty="0"/>
          </a:p>
        </p:txBody>
      </p:sp>
      <p:pic>
        <p:nvPicPr>
          <p:cNvPr id="4" name="Picture 2" descr="C:\Users\Jen\Dropbox\Enabling Symposium\Images\icebe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008"/>
            <a:ext cx="2013620" cy="24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7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Conclusions &amp; Implications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 smtClean="0"/>
              <a:t>Teaching IL and how to evaluate information … </a:t>
            </a:r>
          </a:p>
          <a:p>
            <a:r>
              <a:rPr lang="en-AU" dirty="0" smtClean="0"/>
              <a:t>Shared responsibility</a:t>
            </a:r>
          </a:p>
          <a:p>
            <a:r>
              <a:rPr lang="en-AU" dirty="0" smtClean="0"/>
              <a:t>Embed IL across the curriculum (&amp; in assessment) – beyond ‘cattle dipping’ approach</a:t>
            </a:r>
          </a:p>
          <a:p>
            <a:r>
              <a:rPr lang="en-AU" dirty="0" smtClean="0"/>
              <a:t>Give students language of critique e.g. RAOC</a:t>
            </a:r>
          </a:p>
          <a:p>
            <a:r>
              <a:rPr lang="en-AU" dirty="0" smtClean="0"/>
              <a:t>Use consistent, accessible language; common resources</a:t>
            </a:r>
          </a:p>
          <a:p>
            <a:r>
              <a:rPr lang="en-AU" dirty="0"/>
              <a:t>Changing nature of information → Need for evaluation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892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References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76800"/>
          </a:xfrm>
        </p:spPr>
        <p:txBody>
          <a:bodyPr>
            <a:noAutofit/>
          </a:bodyPr>
          <a:lstStyle/>
          <a:p>
            <a:r>
              <a:rPr lang="en-AU" sz="1800" dirty="0"/>
              <a:t>Association of College and Research Libraries (ACRL). (2015). </a:t>
            </a:r>
            <a:r>
              <a:rPr lang="en-AU" sz="1800" i="1" dirty="0"/>
              <a:t>Information literacy competency standards for higher </a:t>
            </a:r>
            <a:r>
              <a:rPr lang="en-AU" sz="1800" i="1" dirty="0" smtClean="0"/>
              <a:t>education.</a:t>
            </a:r>
            <a:r>
              <a:rPr lang="en-AU" sz="1800" dirty="0" smtClean="0"/>
              <a:t> Retrieved from </a:t>
            </a:r>
            <a:r>
              <a:rPr lang="en-AU" sz="1800" u="sng" dirty="0">
                <a:hlinkClick r:id="rId2"/>
              </a:rPr>
              <a:t>http://www.ala.org/acrl/standards/informationliteracycompetency</a:t>
            </a:r>
            <a:endParaRPr lang="en-AU" sz="1800" dirty="0"/>
          </a:p>
          <a:p>
            <a:r>
              <a:rPr lang="en-AU" sz="1800" dirty="0"/>
              <a:t>Australian Library and Information Association. (2006). </a:t>
            </a:r>
            <a:r>
              <a:rPr lang="en-AU" sz="1800" i="1" dirty="0"/>
              <a:t>Statement on information literacy for all Australians. </a:t>
            </a:r>
            <a:r>
              <a:rPr lang="en-AU" sz="1800" dirty="0"/>
              <a:t>Retrieved </a:t>
            </a:r>
            <a:r>
              <a:rPr lang="en-AU" sz="1800" dirty="0" smtClean="0"/>
              <a:t>from </a:t>
            </a:r>
            <a:r>
              <a:rPr lang="en-AU" sz="1800" dirty="0">
                <a:hlinkClick r:id="rId3"/>
              </a:rPr>
              <a:t>https://www.alia.org.au/about-alia/policies-standards-and-guidelines/statement-information-literacy-all-australians</a:t>
            </a:r>
            <a:endParaRPr lang="en-AU" sz="1800" dirty="0"/>
          </a:p>
          <a:p>
            <a:r>
              <a:rPr lang="en-AU" sz="1800" dirty="0" smtClean="0"/>
              <a:t>Bundy</a:t>
            </a:r>
            <a:r>
              <a:rPr lang="en-AU" sz="1800" dirty="0"/>
              <a:t>, A. (Ed</a:t>
            </a:r>
            <a:r>
              <a:rPr lang="en-AU" sz="1800" dirty="0" smtClean="0"/>
              <a:t>.). </a:t>
            </a:r>
            <a:r>
              <a:rPr lang="en-AU" sz="1800" dirty="0"/>
              <a:t>(2004). </a:t>
            </a:r>
            <a:r>
              <a:rPr lang="en-AU" sz="1800" i="1" dirty="0"/>
              <a:t>Australian and New Zealand i</a:t>
            </a:r>
            <a:r>
              <a:rPr lang="en-AU" sz="1800" i="1" dirty="0" smtClean="0"/>
              <a:t>nformation literacy </a:t>
            </a:r>
            <a:r>
              <a:rPr lang="en-AU" sz="1800" i="1" dirty="0"/>
              <a:t>f</a:t>
            </a:r>
            <a:r>
              <a:rPr lang="en-AU" sz="1800" i="1" dirty="0" smtClean="0"/>
              <a:t>ramework</a:t>
            </a:r>
            <a:r>
              <a:rPr lang="en-AU" sz="1800" i="1" dirty="0"/>
              <a:t>: Principles, standards and </a:t>
            </a:r>
            <a:r>
              <a:rPr lang="en-AU" sz="1800" i="1" dirty="0" smtClean="0"/>
              <a:t>practice</a:t>
            </a:r>
            <a:r>
              <a:rPr lang="en-AU" sz="1800" dirty="0"/>
              <a:t> </a:t>
            </a:r>
            <a:r>
              <a:rPr lang="en-AU" sz="1800" dirty="0" smtClean="0"/>
              <a:t>(2nd ed.). Adelaide, SA: </a:t>
            </a:r>
            <a:r>
              <a:rPr lang="en-AU" sz="1800" dirty="0"/>
              <a:t>Australian and New Zealand Institute for Information </a:t>
            </a:r>
            <a:r>
              <a:rPr lang="en-AU" sz="1800" dirty="0" smtClean="0"/>
              <a:t>Literacy.</a:t>
            </a:r>
          </a:p>
          <a:p>
            <a:r>
              <a:rPr lang="en-AU" sz="1800" dirty="0" smtClean="0"/>
              <a:t>Gibson, C. (2006). </a:t>
            </a:r>
            <a:r>
              <a:rPr lang="en-AU" sz="1800" i="1" dirty="0" smtClean="0"/>
              <a:t>Student engagement and information literacy. </a:t>
            </a:r>
            <a:r>
              <a:rPr lang="en-AU" sz="1800" dirty="0"/>
              <a:t>Chicago, </a:t>
            </a:r>
            <a:r>
              <a:rPr lang="en-AU" sz="1800" dirty="0" smtClean="0"/>
              <a:t>IL: American </a:t>
            </a:r>
            <a:r>
              <a:rPr lang="en-AU" sz="1800" dirty="0"/>
              <a:t>Library </a:t>
            </a:r>
            <a:r>
              <a:rPr lang="en-AU" sz="1800" dirty="0" smtClean="0"/>
              <a:t>Association</a:t>
            </a:r>
            <a:r>
              <a:rPr lang="en-AU" sz="1800" dirty="0"/>
              <a:t>.</a:t>
            </a:r>
            <a:endParaRPr lang="en-AU" sz="1800" dirty="0" smtClean="0"/>
          </a:p>
          <a:p>
            <a:r>
              <a:rPr lang="en-AU" sz="1800" dirty="0"/>
              <a:t>G</a:t>
            </a:r>
            <a:r>
              <a:rPr lang="en-AU" sz="1800" dirty="0" smtClean="0"/>
              <a:t>iroux</a:t>
            </a:r>
            <a:r>
              <a:rPr lang="en-AU" sz="1800" dirty="0"/>
              <a:t>, H. (1997). </a:t>
            </a:r>
            <a:r>
              <a:rPr lang="en-AU" sz="1800" i="1" dirty="0"/>
              <a:t>Pedagogy and politics of hope: Theory, culture, and schooling. </a:t>
            </a:r>
            <a:r>
              <a:rPr lang="en-AU" sz="1800" dirty="0"/>
              <a:t>Boulder, </a:t>
            </a:r>
            <a:r>
              <a:rPr lang="en-AU" sz="1800" dirty="0" smtClean="0"/>
              <a:t>CO: Westview.</a:t>
            </a:r>
          </a:p>
          <a:p>
            <a:endParaRPr lang="en-AU" sz="1800" dirty="0"/>
          </a:p>
          <a:p>
            <a:endParaRPr lang="en-AU" sz="1600" dirty="0"/>
          </a:p>
          <a:p>
            <a:endParaRPr lang="en-AU" sz="1600" dirty="0" smtClean="0"/>
          </a:p>
        </p:txBody>
      </p:sp>
    </p:spTree>
    <p:extLst>
      <p:ext uri="{BB962C8B-B14F-4D97-AF65-F5344CB8AC3E}">
        <p14:creationId xmlns:p14="http://schemas.microsoft.com/office/powerpoint/2010/main" val="122779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References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 err="1" smtClean="0"/>
              <a:t>Meola</a:t>
            </a:r>
            <a:r>
              <a:rPr lang="en-AU" sz="1800" dirty="0" smtClean="0"/>
              <a:t>, M. (2004). ‘Chucking the checklist: A contextual approach to teaching undergraduates web-site evaluation’. </a:t>
            </a:r>
            <a:r>
              <a:rPr lang="en-AU" sz="1800" i="1" dirty="0" smtClean="0"/>
              <a:t>Libraries and the Academy, 4</a:t>
            </a:r>
            <a:r>
              <a:rPr lang="en-AU" sz="1800" dirty="0" smtClean="0"/>
              <a:t>(3), </a:t>
            </a:r>
            <a:br>
              <a:rPr lang="en-AU" sz="1800" dirty="0" smtClean="0"/>
            </a:br>
            <a:r>
              <a:rPr lang="en-AU" sz="1800" dirty="0" smtClean="0"/>
              <a:t>331–334.</a:t>
            </a:r>
          </a:p>
          <a:p>
            <a:r>
              <a:rPr lang="en-AU" sz="1800" dirty="0" smtClean="0"/>
              <a:t>Salisbury</a:t>
            </a:r>
            <a:r>
              <a:rPr lang="en-AU" sz="1800" dirty="0"/>
              <a:t>, F.A., </a:t>
            </a:r>
            <a:r>
              <a:rPr lang="en-AU" sz="1800" dirty="0" err="1"/>
              <a:t>Karasmanis</a:t>
            </a:r>
            <a:r>
              <a:rPr lang="en-AU" sz="1800" dirty="0"/>
              <a:t>, S., Robertson, T., Corbin, J., &amp; </a:t>
            </a:r>
            <a:r>
              <a:rPr lang="en-AU" sz="1800" dirty="0" err="1"/>
              <a:t>Hulel</a:t>
            </a:r>
            <a:r>
              <a:rPr lang="en-AU" sz="1800" dirty="0"/>
              <a:t>, H. (2012). Transforming information literacy conversations to enhance student learning: </a:t>
            </a:r>
            <a:r>
              <a:rPr lang="en-AU" sz="1800" dirty="0" smtClean="0"/>
              <a:t>New </a:t>
            </a:r>
            <a:r>
              <a:rPr lang="en-AU" sz="1800" dirty="0"/>
              <a:t>curriculum </a:t>
            </a:r>
            <a:r>
              <a:rPr lang="en-AU" sz="1800" dirty="0" smtClean="0"/>
              <a:t>dialogues. </a:t>
            </a:r>
            <a:r>
              <a:rPr lang="en-AU" sz="1800" i="1" dirty="0"/>
              <a:t>Journal of University Teaching &amp; Learning Practice, 9(3</a:t>
            </a:r>
            <a:r>
              <a:rPr lang="en-AU" sz="1800" dirty="0" smtClean="0"/>
              <a:t>). Retrieved from </a:t>
            </a:r>
            <a:r>
              <a:rPr lang="en-AU" sz="1800" u="sng" dirty="0">
                <a:hlinkClick r:id="rId2"/>
              </a:rPr>
              <a:t>http://ro.uow.edu.au/jutlp/vol9/iss3/4</a:t>
            </a:r>
            <a:r>
              <a:rPr lang="en-AU" sz="1800" u="sng" dirty="0" smtClean="0">
                <a:hlinkClick r:id="rId2"/>
              </a:rPr>
              <a:t>/</a:t>
            </a:r>
            <a:endParaRPr lang="en-AU" sz="1800" u="sng" dirty="0" smtClean="0"/>
          </a:p>
          <a:p>
            <a:r>
              <a:rPr lang="en-AU" sz="1800" dirty="0"/>
              <a:t>Saunders, L. (2012). Faculty perspectives on information literacy as a student learning outcome. </a:t>
            </a:r>
            <a:r>
              <a:rPr lang="en-AU" sz="1800" i="1" dirty="0"/>
              <a:t>The Journal of Academic Librarianship, 38(4</a:t>
            </a:r>
            <a:r>
              <a:rPr lang="en-AU" sz="1800" dirty="0"/>
              <a:t>), 226–236.</a:t>
            </a:r>
          </a:p>
          <a:p>
            <a:endParaRPr lang="en-AU" sz="1800" dirty="0"/>
          </a:p>
          <a:p>
            <a:endParaRPr lang="en-AU" sz="1800" dirty="0" smtClean="0"/>
          </a:p>
          <a:p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14838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References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1800" dirty="0" err="1"/>
              <a:t>Smale</a:t>
            </a:r>
            <a:r>
              <a:rPr lang="en-AU" sz="1800" dirty="0"/>
              <a:t>, M.A. (2013, February 13). Evaluating strategies for evaluating sources,</a:t>
            </a:r>
            <a:r>
              <a:rPr lang="en-AU" sz="1800" i="1" dirty="0"/>
              <a:t> Information Literacy at CUNY</a:t>
            </a:r>
            <a:r>
              <a:rPr lang="en-AU" sz="1800" dirty="0"/>
              <a:t> [Web blog post]. Retrieved July 1, 2015, from </a:t>
            </a:r>
            <a:r>
              <a:rPr lang="en-AU" sz="1800" dirty="0">
                <a:hlinkClick r:id="rId2"/>
              </a:rPr>
              <a:t>https://infolit.commons.gc.cuny.edu/2013/02/13/evaluating-strategies-for-evaluating-sources/</a:t>
            </a:r>
            <a:endParaRPr lang="en-AU" sz="1800" dirty="0"/>
          </a:p>
          <a:p>
            <a:r>
              <a:rPr lang="en-AU" sz="1800" dirty="0" smtClean="0"/>
              <a:t>Taylor</a:t>
            </a:r>
            <a:r>
              <a:rPr lang="en-AU" sz="1800" dirty="0"/>
              <a:t>, A. &amp; </a:t>
            </a:r>
            <a:r>
              <a:rPr lang="en-AU" sz="1800" dirty="0" err="1"/>
              <a:t>Dalal</a:t>
            </a:r>
            <a:r>
              <a:rPr lang="en-AU" sz="1800" dirty="0"/>
              <a:t>, H. A. (2014). Information literacy standards and the World Wide Web: Results from a student survey on evaluation of Internet information sources. </a:t>
            </a:r>
            <a:r>
              <a:rPr lang="en-AU" sz="1800" i="1" dirty="0"/>
              <a:t>Information Research, 19</a:t>
            </a:r>
            <a:r>
              <a:rPr lang="en-AU" sz="1800" dirty="0"/>
              <a:t>(4), paper 645. Retrieved from </a:t>
            </a:r>
            <a:r>
              <a:rPr lang="en-AU" sz="1800" u="sng" dirty="0">
                <a:hlinkClick r:id="rId3"/>
              </a:rPr>
              <a:t>http://InformationR.net/ir/19-4/paper645.html</a:t>
            </a:r>
            <a:endParaRPr lang="en-AU" sz="1800" dirty="0"/>
          </a:p>
          <a:p>
            <a:r>
              <a:rPr lang="en-AU" sz="1800" dirty="0" smtClean="0"/>
              <a:t>UNESCO. </a:t>
            </a:r>
            <a:r>
              <a:rPr lang="en-AU" sz="1800" dirty="0"/>
              <a:t>(2003). The Prague Declaration – ‘Towards an Information Literate Society’, Prague, Czech Republic. (20–23 September 2003). Retrieved from </a:t>
            </a:r>
            <a:r>
              <a:rPr lang="en-AU" sz="1800" u="sng" dirty="0">
                <a:hlinkClick r:id="rId4"/>
              </a:rPr>
              <a:t>http://portal.unesco.org/ci/en/ev.php-URL_ID=19636&amp;URL_DO=DO_TOPIC&amp;URL_SECTION=201.html</a:t>
            </a:r>
            <a:endParaRPr lang="en-AU" sz="1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1933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Confession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 am not a librarian.</a:t>
            </a:r>
          </a:p>
          <a:p>
            <a:endParaRPr lang="en-AU" dirty="0" smtClean="0"/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01188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‘information literacy’?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600200"/>
            <a:ext cx="5976664" cy="4876800"/>
          </a:xfrm>
        </p:spPr>
        <p:txBody>
          <a:bodyPr/>
          <a:lstStyle/>
          <a:p>
            <a:r>
              <a:rPr lang="en-AU" dirty="0"/>
              <a:t>Association for College and Research Libraries (</a:t>
            </a:r>
            <a:r>
              <a:rPr lang="en-AU" dirty="0" smtClean="0"/>
              <a:t>ACRL, 2015) 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0037A4"/>
                </a:solidFill>
              </a:rPr>
              <a:t>“a </a:t>
            </a:r>
            <a:r>
              <a:rPr lang="en-AU" dirty="0">
                <a:solidFill>
                  <a:srgbClr val="0037A4"/>
                </a:solidFill>
              </a:rPr>
              <a:t>set of abilities requiring individuals to recognize when information is needed and have the ability to locate, evaluate, and use effectively the needed </a:t>
            </a:r>
            <a:r>
              <a:rPr lang="en-AU" dirty="0" smtClean="0">
                <a:solidFill>
                  <a:srgbClr val="0037A4"/>
                </a:solidFill>
              </a:rPr>
              <a:t>information" </a:t>
            </a:r>
            <a:endParaRPr lang="en-AU" sz="18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98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‘information literacy’?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</a:t>
            </a:r>
            <a:r>
              <a:rPr lang="en-AU" dirty="0"/>
              <a:t>a set of abilities requiring individuals to </a:t>
            </a:r>
            <a:endParaRPr lang="en-AU" dirty="0" smtClean="0"/>
          </a:p>
          <a:p>
            <a:r>
              <a:rPr lang="en-AU" dirty="0" smtClean="0">
                <a:solidFill>
                  <a:srgbClr val="0037A4"/>
                </a:solidFill>
              </a:rPr>
              <a:t>(1) recognize </a:t>
            </a:r>
            <a:r>
              <a:rPr lang="en-AU" dirty="0">
                <a:solidFill>
                  <a:srgbClr val="0037A4"/>
                </a:solidFill>
              </a:rPr>
              <a:t>when information is needed </a:t>
            </a:r>
            <a:endParaRPr lang="en-AU" dirty="0" smtClean="0">
              <a:solidFill>
                <a:srgbClr val="0037A4"/>
              </a:solidFill>
            </a:endParaRPr>
          </a:p>
          <a:p>
            <a:pPr marL="0" indent="0">
              <a:buNone/>
            </a:pPr>
            <a:r>
              <a:rPr lang="en-AU" dirty="0" smtClean="0"/>
              <a:t>       and </a:t>
            </a:r>
            <a:r>
              <a:rPr lang="en-AU" dirty="0"/>
              <a:t>have the ability </a:t>
            </a:r>
            <a:r>
              <a:rPr lang="en-AU" dirty="0" smtClean="0"/>
              <a:t>to</a:t>
            </a:r>
          </a:p>
          <a:p>
            <a:r>
              <a:rPr lang="en-AU" dirty="0" smtClean="0">
                <a:solidFill>
                  <a:srgbClr val="0037A4"/>
                </a:solidFill>
              </a:rPr>
              <a:t>(2) locate</a:t>
            </a:r>
            <a:r>
              <a:rPr lang="en-AU" dirty="0">
                <a:solidFill>
                  <a:srgbClr val="0037A4"/>
                </a:solidFill>
              </a:rPr>
              <a:t>, </a:t>
            </a:r>
            <a:endParaRPr lang="en-AU" dirty="0" smtClean="0">
              <a:solidFill>
                <a:srgbClr val="0037A4"/>
              </a:solidFill>
            </a:endParaRPr>
          </a:p>
          <a:p>
            <a:r>
              <a:rPr lang="en-AU" dirty="0" smtClean="0">
                <a:solidFill>
                  <a:srgbClr val="0037A4"/>
                </a:solidFill>
              </a:rPr>
              <a:t>(3) evaluate</a:t>
            </a:r>
            <a:r>
              <a:rPr lang="en-AU" dirty="0">
                <a:solidFill>
                  <a:srgbClr val="0037A4"/>
                </a:solidFill>
              </a:rPr>
              <a:t>, </a:t>
            </a:r>
            <a:r>
              <a:rPr lang="en-AU" dirty="0"/>
              <a:t>and </a:t>
            </a:r>
            <a:endParaRPr lang="en-AU" dirty="0" smtClean="0">
              <a:solidFill>
                <a:srgbClr val="0037A4"/>
              </a:solidFill>
            </a:endParaRPr>
          </a:p>
          <a:p>
            <a:r>
              <a:rPr lang="en-AU" dirty="0" smtClean="0">
                <a:solidFill>
                  <a:srgbClr val="0037A4"/>
                </a:solidFill>
              </a:rPr>
              <a:t>(4) use </a:t>
            </a:r>
            <a:r>
              <a:rPr lang="en-AU" dirty="0">
                <a:solidFill>
                  <a:srgbClr val="0037A4"/>
                </a:solidFill>
              </a:rPr>
              <a:t>effectively the needed information</a:t>
            </a:r>
            <a:r>
              <a:rPr lang="en-AU" dirty="0"/>
              <a:t>." </a:t>
            </a:r>
          </a:p>
          <a:p>
            <a:endParaRPr lang="en-AU" dirty="0" smtClean="0"/>
          </a:p>
          <a:p>
            <a:pPr marL="0" indent="0" algn="r">
              <a:buNone/>
            </a:pPr>
            <a:r>
              <a:rPr lang="en-AU" sz="1800" dirty="0" smtClean="0"/>
              <a:t>(</a:t>
            </a:r>
            <a:r>
              <a:rPr lang="en-AU" sz="1800" dirty="0"/>
              <a:t>ACRL, 2015)</a:t>
            </a:r>
          </a:p>
        </p:txBody>
      </p:sp>
    </p:spTree>
    <p:extLst>
      <p:ext uri="{BB962C8B-B14F-4D97-AF65-F5344CB8AC3E}">
        <p14:creationId xmlns:p14="http://schemas.microsoft.com/office/powerpoint/2010/main" val="54644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Information literacy …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“Information literacy is </a:t>
            </a:r>
            <a:r>
              <a:rPr lang="en-AU" i="1" dirty="0"/>
              <a:t>a way of thinking</a:t>
            </a:r>
            <a:r>
              <a:rPr lang="en-AU" dirty="0"/>
              <a:t> rather than a set of skills.” </a:t>
            </a:r>
          </a:p>
          <a:p>
            <a:pPr marL="0" indent="0">
              <a:buNone/>
            </a:pPr>
            <a:r>
              <a:rPr lang="en-AU" sz="1800" dirty="0">
                <a:solidFill>
                  <a:srgbClr val="87B4FD"/>
                </a:solidFill>
              </a:rPr>
              <a:t>   (Gibson, 2006, p. viii)</a:t>
            </a:r>
          </a:p>
          <a:p>
            <a:r>
              <a:rPr lang="en-AU" dirty="0" smtClean="0"/>
              <a:t>“</a:t>
            </a:r>
            <a:r>
              <a:rPr lang="en-AU" dirty="0"/>
              <a:t>information is abundant and intensive” </a:t>
            </a:r>
            <a:r>
              <a:rPr lang="en-AU" dirty="0" smtClean="0"/>
              <a:t>in post-industrial </a:t>
            </a:r>
            <a:r>
              <a:rPr lang="en-AU" dirty="0"/>
              <a:t>21</a:t>
            </a:r>
            <a:r>
              <a:rPr lang="en-AU" baseline="30000" dirty="0"/>
              <a:t>st</a:t>
            </a:r>
            <a:r>
              <a:rPr lang="en-AU" dirty="0"/>
              <a:t> century </a:t>
            </a:r>
            <a:r>
              <a:rPr lang="en-AU" dirty="0" smtClean="0"/>
              <a:t> </a:t>
            </a:r>
            <a:r>
              <a:rPr lang="en-AU" sz="1800" dirty="0" smtClean="0">
                <a:solidFill>
                  <a:srgbClr val="87B4FD"/>
                </a:solidFill>
              </a:rPr>
              <a:t>(Bundy, ANZIIL, 2004, p. 3)</a:t>
            </a:r>
          </a:p>
          <a:p>
            <a:r>
              <a:rPr lang="en-AU" dirty="0" smtClean="0"/>
              <a:t>“a subset of independent learning … a subset of lifelong learning” </a:t>
            </a:r>
            <a:r>
              <a:rPr lang="en-AU" sz="1800" dirty="0">
                <a:solidFill>
                  <a:srgbClr val="87B4FD"/>
                </a:solidFill>
              </a:rPr>
              <a:t>(Bundy, ANZIIL, 2004, p. 5</a:t>
            </a:r>
            <a:r>
              <a:rPr lang="en-AU" sz="1800" dirty="0" smtClean="0">
                <a:solidFill>
                  <a:srgbClr val="87B4FD"/>
                </a:solidFill>
              </a:rPr>
              <a:t>)</a:t>
            </a:r>
            <a:endParaRPr lang="en-AU" sz="1800" dirty="0">
              <a:solidFill>
                <a:srgbClr val="87B4FD"/>
              </a:solidFill>
            </a:endParaRPr>
          </a:p>
          <a:p>
            <a:r>
              <a:rPr lang="en-AU" dirty="0" smtClean="0"/>
              <a:t>prerequisite </a:t>
            </a:r>
            <a:r>
              <a:rPr lang="en-AU" dirty="0"/>
              <a:t>for active citizenship </a:t>
            </a:r>
            <a:r>
              <a:rPr lang="en-AU" sz="1800" dirty="0">
                <a:solidFill>
                  <a:srgbClr val="87B4FD"/>
                </a:solidFill>
              </a:rPr>
              <a:t>(Australian Library and Information Association, 2001</a:t>
            </a:r>
            <a:r>
              <a:rPr lang="en-AU" sz="1800" dirty="0" smtClean="0">
                <a:solidFill>
                  <a:srgbClr val="87B4FD"/>
                </a:solidFill>
              </a:rPr>
              <a:t>)</a:t>
            </a:r>
            <a:r>
              <a:rPr lang="en-AU" dirty="0" smtClean="0">
                <a:solidFill>
                  <a:srgbClr val="87B4FD"/>
                </a:solidFill>
              </a:rPr>
              <a:t> </a:t>
            </a:r>
            <a:r>
              <a:rPr lang="en-AU" dirty="0" smtClean="0"/>
              <a:t> </a:t>
            </a:r>
          </a:p>
          <a:p>
            <a:r>
              <a:rPr lang="en-AU" dirty="0" smtClean="0"/>
              <a:t>contextual – contingent on </a:t>
            </a:r>
            <a:r>
              <a:rPr lang="en-AU" dirty="0"/>
              <a:t>values and </a:t>
            </a:r>
            <a:r>
              <a:rPr lang="en-AU" dirty="0" smtClean="0"/>
              <a:t>beliefs; </a:t>
            </a:r>
            <a:r>
              <a:rPr lang="en-AU" dirty="0"/>
              <a:t>discipline </a:t>
            </a:r>
            <a:r>
              <a:rPr lang="en-AU" dirty="0" smtClean="0"/>
              <a:t>specific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270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Basic human right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Alexandria Proclamation of 2005: </a:t>
            </a:r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0037A4"/>
                </a:solidFill>
              </a:rPr>
              <a:t> </a:t>
            </a:r>
            <a:r>
              <a:rPr lang="en-AU" dirty="0" smtClean="0"/>
              <a:t>Information literacy and lifelong learning described as</a:t>
            </a:r>
          </a:p>
          <a:p>
            <a:pPr marL="0" indent="0">
              <a:buNone/>
            </a:pPr>
            <a:r>
              <a:rPr lang="en-AU" dirty="0" smtClean="0">
                <a:solidFill>
                  <a:srgbClr val="0037A4"/>
                </a:solidFill>
              </a:rPr>
              <a:t>“beacons of the Information Society, illuminating the course to development, prosperity and freedom…It is  a basic human right in a digital world and promotes social inclusion in all nations." </a:t>
            </a:r>
            <a:r>
              <a:rPr lang="en-AU" sz="1800" dirty="0" smtClean="0"/>
              <a:t>(UNESCO, 2005)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348293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3200" dirty="0"/>
              <a:t>Graduate Attribute for Enabling Students/</a:t>
            </a:r>
            <a:br>
              <a:rPr lang="en-AU" sz="3200" dirty="0"/>
            </a:br>
            <a:r>
              <a:rPr lang="en-AU" sz="3200" dirty="0" err="1"/>
              <a:t>CQUni</a:t>
            </a:r>
            <a:r>
              <a:rPr lang="en-AU" sz="3200" dirty="0"/>
              <a:t> Graduate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sz="3600" dirty="0" smtClean="0"/>
              <a:t>Information Literacy: </a:t>
            </a:r>
          </a:p>
          <a:p>
            <a:r>
              <a:rPr lang="en-AU" dirty="0" smtClean="0">
                <a:solidFill>
                  <a:srgbClr val="0037A4"/>
                </a:solidFill>
              </a:rPr>
              <a:t>Find, retrieve, evaluate and apply information for academic purposes.</a:t>
            </a:r>
          </a:p>
          <a:p>
            <a:pPr marL="0" indent="0">
              <a:buNone/>
            </a:pPr>
            <a:endParaRPr lang="en-AU" dirty="0">
              <a:solidFill>
                <a:srgbClr val="0037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6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T</a:t>
            </a:r>
            <a:r>
              <a:rPr lang="en-AU" dirty="0" smtClean="0"/>
              <a:t>eaching 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Students find it hard! </a:t>
            </a:r>
            <a:r>
              <a:rPr lang="en-AU" sz="1800" dirty="0" smtClean="0">
                <a:solidFill>
                  <a:srgbClr val="87B4FD"/>
                </a:solidFill>
              </a:rPr>
              <a:t>(Saunders, 2012)</a:t>
            </a:r>
          </a:p>
          <a:p>
            <a:r>
              <a:rPr lang="en-AU" dirty="0" smtClean="0"/>
              <a:t>Need for a cross-discipline approach </a:t>
            </a:r>
            <a:r>
              <a:rPr lang="en-AU" sz="1800" dirty="0" smtClean="0">
                <a:solidFill>
                  <a:srgbClr val="87B4FD"/>
                </a:solidFill>
              </a:rPr>
              <a:t>(Bundy, ANZIIL, 2004; Taylor </a:t>
            </a:r>
            <a:r>
              <a:rPr lang="en-AU" sz="1800" dirty="0">
                <a:solidFill>
                  <a:srgbClr val="87B4FD"/>
                </a:solidFill>
              </a:rPr>
              <a:t>&amp; </a:t>
            </a:r>
            <a:r>
              <a:rPr lang="en-AU" sz="1800" dirty="0" err="1">
                <a:solidFill>
                  <a:srgbClr val="87B4FD"/>
                </a:solidFill>
              </a:rPr>
              <a:t>Dalal</a:t>
            </a:r>
            <a:r>
              <a:rPr lang="en-AU" sz="1800" dirty="0">
                <a:solidFill>
                  <a:srgbClr val="87B4FD"/>
                </a:solidFill>
              </a:rPr>
              <a:t>, 2014)</a:t>
            </a:r>
            <a:r>
              <a:rPr lang="en-AU" dirty="0">
                <a:solidFill>
                  <a:srgbClr val="87B4FD"/>
                </a:solidFill>
              </a:rPr>
              <a:t> </a:t>
            </a:r>
          </a:p>
          <a:p>
            <a:r>
              <a:rPr lang="en-AU" dirty="0" smtClean="0"/>
              <a:t>Need for application to assessment</a:t>
            </a:r>
            <a:r>
              <a:rPr lang="en-AU" dirty="0"/>
              <a:t> </a:t>
            </a:r>
            <a:r>
              <a:rPr lang="en-AU" sz="1800" dirty="0" smtClean="0">
                <a:solidFill>
                  <a:srgbClr val="87B4FD"/>
                </a:solidFill>
              </a:rPr>
              <a:t>(Bundy, ANZIIL</a:t>
            </a:r>
            <a:r>
              <a:rPr lang="en-AU" sz="1800" dirty="0">
                <a:solidFill>
                  <a:srgbClr val="87B4FD"/>
                </a:solidFill>
              </a:rPr>
              <a:t>, </a:t>
            </a:r>
            <a:r>
              <a:rPr lang="en-AU" sz="1800" dirty="0" smtClean="0">
                <a:solidFill>
                  <a:srgbClr val="87B4FD"/>
                </a:solidFill>
              </a:rPr>
              <a:t>2004)</a:t>
            </a:r>
            <a:endParaRPr lang="en-AU" sz="1800" dirty="0"/>
          </a:p>
          <a:p>
            <a:r>
              <a:rPr lang="en-AU" dirty="0" smtClean="0"/>
              <a:t>Adaptable and reusable online learning resources can assist </a:t>
            </a:r>
            <a:r>
              <a:rPr lang="en-AU" sz="1800" dirty="0" smtClean="0">
                <a:solidFill>
                  <a:srgbClr val="87B4FD"/>
                </a:solidFill>
              </a:rPr>
              <a:t>(Salisbury et al., 2012)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304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1575</TotalTime>
  <Words>1143</Words>
  <Application>Microsoft Office PowerPoint</Application>
  <PresentationFormat>On-screen Show (4:3)</PresentationFormat>
  <Paragraphs>179</Paragraphs>
  <Slides>27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Clarity</vt:lpstr>
      <vt:lpstr>The RAOC approach (or Review All Options Carefully!):  A framework for teaching information literacy in an  enabling program</vt:lpstr>
      <vt:lpstr>Today:</vt:lpstr>
      <vt:lpstr>Confession</vt:lpstr>
      <vt:lpstr>What is ‘information literacy’?</vt:lpstr>
      <vt:lpstr>What is ‘information literacy’?</vt:lpstr>
      <vt:lpstr>Information literacy … </vt:lpstr>
      <vt:lpstr>Basic human right </vt:lpstr>
      <vt:lpstr>Graduate Attribute for Enabling Students/ CQUni Graduate Attribute</vt:lpstr>
      <vt:lpstr>Teaching IL</vt:lpstr>
      <vt:lpstr>Links with critical literacy</vt:lpstr>
      <vt:lpstr>Evaluating information</vt:lpstr>
      <vt:lpstr>IL in STEPS (enabling program, CQU)… </vt:lpstr>
      <vt:lpstr>Evaluation frameworks in STEPS (2012-2014)</vt:lpstr>
      <vt:lpstr>RAOC framework (2015) . . . </vt:lpstr>
      <vt:lpstr>PowerPoint Presentation</vt:lpstr>
      <vt:lpstr>Review All Options Carefully! </vt:lpstr>
      <vt:lpstr>Alan November (Web Literacies for Educators, 2008)</vt:lpstr>
      <vt:lpstr>The CRAAP test …California State University </vt:lpstr>
      <vt:lpstr>The SMELL test …John McManus, Mediashift (journalism education) </vt:lpstr>
      <vt:lpstr>Relevance, Appropriateness, Details, Currency, Authority, Bias (RADCAB) … Karen Christensson</vt:lpstr>
      <vt:lpstr>Subject VIKO  (Norwegian University of Science &amp; Technology)</vt:lpstr>
      <vt:lpstr>Limitations of checklist approach</vt:lpstr>
      <vt:lpstr>Changing nature of information </vt:lpstr>
      <vt:lpstr>Conclusions &amp; Implications</vt:lpstr>
      <vt:lpstr>References</vt:lpstr>
      <vt:lpstr>References (cont.)</vt:lpstr>
      <vt:lpstr>References (cont.)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All Options Carefully!</dc:title>
  <dc:creator>Jen McDougall</dc:creator>
  <cp:lastModifiedBy>Jen McDougall</cp:lastModifiedBy>
  <cp:revision>230</cp:revision>
  <cp:lastPrinted>2015-07-02T05:49:32Z</cp:lastPrinted>
  <dcterms:created xsi:type="dcterms:W3CDTF">2015-06-28T07:18:39Z</dcterms:created>
  <dcterms:modified xsi:type="dcterms:W3CDTF">2015-07-02T23:28:02Z</dcterms:modified>
</cp:coreProperties>
</file>