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0" r:id="rId3"/>
    <p:sldId id="264" r:id="rId4"/>
    <p:sldId id="265" r:id="rId5"/>
    <p:sldId id="263" r:id="rId6"/>
    <p:sldId id="261" r:id="rId7"/>
    <p:sldId id="269" r:id="rId8"/>
    <p:sldId id="267" r:id="rId9"/>
  </p:sldIdLst>
  <p:sldSz cx="9144000" cy="6858000" type="screen4x3"/>
  <p:notesSz cx="6858000" cy="9144000"/>
  <p:custDataLst>
    <p:tags r:id="rId11"/>
  </p:custDataLst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B80B4D"/>
    <a:srgbClr val="6A288A"/>
    <a:srgbClr val="BF5B1F"/>
    <a:srgbClr val="D40E8C"/>
    <a:srgbClr val="5F5F5F"/>
    <a:srgbClr val="333333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0" autoAdjust="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A2E0D-0E39-48C2-9071-263A6ED9B523}" type="datetimeFigureOut">
              <a:rPr lang="en-AU" smtClean="0"/>
              <a:pPr/>
              <a:t>20/06/2014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89713-493C-41E2-AD6C-CB3AB91C72D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797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DD258A-7C21-4267-A6CB-94669C3EE192}" type="slidenum">
              <a:rPr lang="en-AU" smtClean="0"/>
              <a:pPr/>
              <a:t>3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844675"/>
            <a:ext cx="7735887" cy="1385888"/>
          </a:xfrm>
        </p:spPr>
        <p:txBody>
          <a:bodyPr/>
          <a:lstStyle>
            <a:lvl1pPr>
              <a:defRPr sz="3600" baseline="0"/>
            </a:lvl1pPr>
          </a:lstStyle>
          <a:p>
            <a:endParaRPr lang="en-A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7638" y="3995738"/>
            <a:ext cx="7239000" cy="914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rgbClr val="333333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860032" y="620688"/>
            <a:ext cx="3913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OPEN ACCESS COLLEGE</a:t>
            </a:r>
            <a:endParaRPr lang="en-AU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5599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5599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3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229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3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B80B4D"/>
        </a:buClr>
        <a:buSzPct val="80000"/>
        <a:buFont typeface="Wingdings" pitchFamily="2" charset="2"/>
        <a:buChar char="n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33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071678"/>
            <a:ext cx="7735887" cy="1385888"/>
          </a:xfrm>
        </p:spPr>
        <p:txBody>
          <a:bodyPr anchor="ctr"/>
          <a:lstStyle/>
          <a:p>
            <a:pPr algn="ctr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628800"/>
            <a:ext cx="7297766" cy="3960440"/>
          </a:xfrm>
        </p:spPr>
        <p:txBody>
          <a:bodyPr/>
          <a:lstStyle/>
          <a:p>
            <a:pPr algn="ctr"/>
            <a:r>
              <a:rPr lang="en-A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Domestic </a:t>
            </a:r>
            <a:r>
              <a:rPr lang="en-A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enabling</a:t>
            </a:r>
            <a:r>
              <a:rPr lang="en-A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programs offered by USQ Open Access College</a:t>
            </a:r>
          </a:p>
          <a:p>
            <a:pPr algn="ctr"/>
            <a:endParaRPr lang="en-AU" dirty="0" smtClean="0"/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Tertiary Preparation Program (TPP</a:t>
            </a:r>
            <a:r>
              <a:rPr lang="en-AU" dirty="0" smtClean="0"/>
              <a:t>) – open to all</a:t>
            </a:r>
            <a:endParaRPr lang="en-AU" dirty="0" smtClean="0"/>
          </a:p>
          <a:p>
            <a:pPr>
              <a:buFont typeface="Arial" pitchFamily="34" charset="0"/>
              <a:buChar char="•"/>
            </a:pPr>
            <a:endParaRPr lang="en-AU" dirty="0" smtClean="0"/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Tertiary Preparation for People of </a:t>
            </a:r>
            <a:r>
              <a:rPr lang="en-AU" dirty="0" smtClean="0"/>
              <a:t>NESB/CALD (</a:t>
            </a:r>
            <a:r>
              <a:rPr lang="en-AU" dirty="0" smtClean="0"/>
              <a:t>English for Academic Purposes Program (EAPP</a:t>
            </a:r>
            <a:r>
              <a:rPr lang="en-AU" dirty="0" smtClean="0"/>
              <a:t>))</a:t>
            </a:r>
            <a:endParaRPr lang="en-AU" dirty="0" smtClean="0"/>
          </a:p>
          <a:p>
            <a:pPr>
              <a:buFont typeface="Arial" pitchFamily="34" charset="0"/>
              <a:buChar char="•"/>
            </a:pPr>
            <a:endParaRPr lang="en-AU" dirty="0" smtClean="0"/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Tertiary Preparation </a:t>
            </a:r>
            <a:r>
              <a:rPr lang="en-AU" dirty="0" smtClean="0"/>
              <a:t>Program Intensive Pathway (TPPIP) – </a:t>
            </a:r>
            <a:r>
              <a:rPr lang="en-AU" dirty="0" smtClean="0"/>
              <a:t>restricted to Year 12 secondary </a:t>
            </a:r>
            <a:r>
              <a:rPr lang="en-AU" dirty="0" smtClean="0"/>
              <a:t>school leavers</a:t>
            </a:r>
            <a:endParaRPr lang="en-AU" sz="1800" b="0" dirty="0" smtClean="0"/>
          </a:p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071678"/>
            <a:ext cx="7735887" cy="1385888"/>
          </a:xfrm>
        </p:spPr>
        <p:txBody>
          <a:bodyPr anchor="ctr"/>
          <a:lstStyle/>
          <a:p>
            <a:pPr algn="ctr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196752"/>
            <a:ext cx="7297766" cy="4752528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Tertiary Preparation Program (TPP</a:t>
            </a:r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endParaRPr lang="en-AU" dirty="0" smtClean="0"/>
          </a:p>
          <a:p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Modes of offering</a:t>
            </a:r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AU" dirty="0" smtClean="0"/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Distance education</a:t>
            </a:r>
          </a:p>
          <a:p>
            <a:pPr lvl="1">
              <a:buFont typeface="Wingdings" pitchFamily="2" charset="2"/>
              <a:buChar char="q"/>
            </a:pPr>
            <a:r>
              <a:rPr lang="en-AU" sz="2000" dirty="0" smtClean="0">
                <a:solidFill>
                  <a:schemeClr val="bg2"/>
                </a:solidFill>
              </a:rPr>
              <a:t>Online</a:t>
            </a:r>
            <a:endParaRPr lang="en-AU" sz="2000" dirty="0" smtClean="0">
              <a:solidFill>
                <a:schemeClr val="bg2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AU" sz="2000" dirty="0" smtClean="0">
                <a:solidFill>
                  <a:schemeClr val="bg2"/>
                </a:solidFill>
              </a:rPr>
              <a:t>CD</a:t>
            </a:r>
            <a:endParaRPr lang="en-AU" sz="2000" dirty="0" smtClean="0">
              <a:solidFill>
                <a:schemeClr val="bg2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AU" sz="2000" dirty="0" smtClean="0">
                <a:solidFill>
                  <a:schemeClr val="bg2"/>
                </a:solidFill>
              </a:rPr>
              <a:t>Print </a:t>
            </a:r>
            <a:r>
              <a:rPr lang="en-AU" sz="2000" dirty="0" smtClean="0">
                <a:solidFill>
                  <a:schemeClr val="bg2"/>
                </a:solidFill>
              </a:rPr>
              <a:t>(rapidly becoming the exceptional mode)</a:t>
            </a:r>
            <a:endParaRPr lang="en-AU" sz="20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On-campus</a:t>
            </a:r>
          </a:p>
          <a:p>
            <a:pPr lvl="1">
              <a:buFont typeface="Wingdings" pitchFamily="2" charset="2"/>
              <a:buChar char="q"/>
            </a:pPr>
            <a:r>
              <a:rPr lang="en-AU" sz="2000" b="0" dirty="0" smtClean="0">
                <a:solidFill>
                  <a:schemeClr val="bg2"/>
                </a:solidFill>
              </a:rPr>
              <a:t>Fraser </a:t>
            </a:r>
            <a:r>
              <a:rPr lang="en-AU" sz="2000" b="0" dirty="0" smtClean="0">
                <a:solidFill>
                  <a:schemeClr val="bg2"/>
                </a:solidFill>
              </a:rPr>
              <a:t>Coast/Maryborough</a:t>
            </a:r>
            <a:endParaRPr lang="en-AU" sz="2000" b="0" dirty="0" smtClean="0">
              <a:solidFill>
                <a:schemeClr val="bg2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AU" sz="2000" b="0" dirty="0" smtClean="0">
                <a:solidFill>
                  <a:schemeClr val="bg2"/>
                </a:solidFill>
              </a:rPr>
              <a:t>Springfield/Ipswich</a:t>
            </a:r>
          </a:p>
          <a:p>
            <a:pPr lvl="1">
              <a:buFont typeface="Wingdings" pitchFamily="2" charset="2"/>
              <a:buChar char="q"/>
            </a:pPr>
            <a:r>
              <a:rPr lang="en-AU" sz="2000" dirty="0" smtClean="0">
                <a:solidFill>
                  <a:schemeClr val="bg2"/>
                </a:solidFill>
              </a:rPr>
              <a:t>Stanthorpe (QCWT)</a:t>
            </a:r>
            <a:endParaRPr lang="en-AU" sz="2000" b="0" dirty="0" smtClean="0">
              <a:solidFill>
                <a:schemeClr val="bg2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AU" sz="2000" b="0" dirty="0" smtClean="0">
                <a:solidFill>
                  <a:schemeClr val="bg2"/>
                </a:solidFill>
              </a:rPr>
              <a:t>Toowoomba</a:t>
            </a:r>
          </a:p>
          <a:p>
            <a:pPr lvl="1">
              <a:buFont typeface="Wingdings" pitchFamily="2" charset="2"/>
              <a:buChar char="q"/>
            </a:pPr>
            <a:r>
              <a:rPr lang="en-AU" sz="2000" dirty="0" smtClean="0">
                <a:solidFill>
                  <a:schemeClr val="bg2"/>
                </a:solidFill>
              </a:rPr>
              <a:t>Correctional centres throughout Australia</a:t>
            </a:r>
            <a:endParaRPr lang="en-AU" sz="20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785813" y="2286000"/>
            <a:ext cx="7129462" cy="37147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357313"/>
            <a:ext cx="7772400" cy="4587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latin typeface="Times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786063" y="2714625"/>
            <a:ext cx="3286125" cy="2428875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800" b="1" dirty="0" smtClean="0">
                <a:solidFill>
                  <a:schemeClr val="bg1">
                    <a:lumMod val="75000"/>
                  </a:schemeClr>
                </a:solidFill>
                <a:latin typeface="Bradley Hand ITC" pitchFamily="66" charset="0"/>
              </a:rPr>
              <a:t>CORE COMPONENT</a:t>
            </a:r>
            <a:endParaRPr lang="en-AU" sz="1800" b="1" dirty="0">
              <a:solidFill>
                <a:schemeClr val="bg1">
                  <a:lumMod val="75000"/>
                </a:schemeClr>
              </a:solidFill>
              <a:latin typeface="Bradley Hand ITC" pitchFamily="66" charset="0"/>
            </a:endParaRPr>
          </a:p>
          <a:p>
            <a:pPr algn="ctr">
              <a:defRPr/>
            </a:pPr>
            <a:r>
              <a:rPr lang="en-A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career guidance + study-management </a:t>
            </a:r>
            <a:r>
              <a:rPr lang="en-AU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skills + communication skills + maths skills</a:t>
            </a:r>
          </a:p>
          <a:p>
            <a:pPr algn="ctr">
              <a:defRPr/>
            </a:pPr>
            <a:endParaRPr lang="en-AU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206680" cy="1071563"/>
          </a:xfrm>
        </p:spPr>
        <p:txBody>
          <a:bodyPr/>
          <a:lstStyle/>
          <a:p>
            <a:pPr algn="ctr"/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en-AU" sz="2000" dirty="0" smtClean="0"/>
              <a:t>Tertiary Preparation Program (TPP)</a:t>
            </a:r>
            <a:br>
              <a:rPr lang="en-AU" sz="2000" dirty="0" smtClean="0"/>
            </a:br>
            <a:r>
              <a:rPr lang="en-AU" sz="2000" dirty="0" smtClean="0"/>
              <a:t>Content &amp; Structure</a:t>
            </a:r>
            <a:r>
              <a:rPr lang="en-AU" dirty="0" smtClean="0"/>
              <a:t/>
            </a:r>
            <a:br>
              <a:rPr lang="en-AU" dirty="0" smtClean="0"/>
            </a:b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14688" y="5429250"/>
            <a:ext cx="28892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2000" b="1" dirty="0">
                <a:solidFill>
                  <a:schemeClr val="accent4">
                    <a:lumMod val="25000"/>
                  </a:schemeClr>
                </a:solidFill>
                <a:latin typeface="Bradley Hand ITC" pitchFamily="66" charset="0"/>
              </a:rPr>
              <a:t>OPTIONAL COURSES</a:t>
            </a:r>
            <a:r>
              <a:rPr lang="en-AU" sz="2000" b="1" dirty="0">
                <a:latin typeface="Bradley Hand ITC" pitchFamily="66" charset="0"/>
              </a:rPr>
              <a:t>L</a:t>
            </a: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 rot="20068575">
            <a:off x="5961951" y="3898970"/>
            <a:ext cx="19175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000" dirty="0">
                <a:solidFill>
                  <a:schemeClr val="bg2"/>
                </a:solidFill>
              </a:rPr>
              <a:t>advanced </a:t>
            </a:r>
            <a:r>
              <a:rPr lang="en-AU" sz="2000" dirty="0" smtClean="0">
                <a:solidFill>
                  <a:schemeClr val="bg2"/>
                </a:solidFill>
              </a:rPr>
              <a:t>maths</a:t>
            </a:r>
          </a:p>
          <a:p>
            <a:pPr algn="ctr"/>
            <a:r>
              <a:rPr lang="en-AU" sz="2000" dirty="0" smtClean="0">
                <a:solidFill>
                  <a:schemeClr val="bg2"/>
                </a:solidFill>
              </a:rPr>
              <a:t>(3 courses)</a:t>
            </a:r>
            <a:endParaRPr lang="en-AU" sz="2000" dirty="0">
              <a:solidFill>
                <a:schemeClr val="bg2"/>
              </a:solidFill>
            </a:endParaRP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 rot="-1541510">
            <a:off x="647776" y="3343344"/>
            <a:ext cx="24144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AU" sz="2000" dirty="0">
                <a:solidFill>
                  <a:schemeClr val="bg2"/>
                </a:solidFill>
              </a:rPr>
              <a:t>h</a:t>
            </a:r>
            <a:r>
              <a:rPr lang="en-AU" sz="2000" dirty="0" smtClean="0">
                <a:solidFill>
                  <a:schemeClr val="bg2"/>
                </a:solidFill>
              </a:rPr>
              <a:t>umanities </a:t>
            </a:r>
          </a:p>
          <a:p>
            <a:pPr algn="ctr"/>
            <a:r>
              <a:rPr lang="en-AU" sz="2000" dirty="0" smtClean="0">
                <a:solidFill>
                  <a:schemeClr val="bg2"/>
                </a:solidFill>
              </a:rPr>
              <a:t>(under development)</a:t>
            </a:r>
            <a:endParaRPr lang="en-AU" sz="2000" dirty="0">
              <a:solidFill>
                <a:schemeClr val="bg2"/>
              </a:solidFill>
            </a:endParaRPr>
          </a:p>
        </p:txBody>
      </p:sp>
      <p:sp>
        <p:nvSpPr>
          <p:cNvPr id="16393" name="TextBox 9"/>
          <p:cNvSpPr txBox="1">
            <a:spLocks noChangeArrowheads="1"/>
          </p:cNvSpPr>
          <p:nvPr/>
        </p:nvSpPr>
        <p:spPr bwMode="auto">
          <a:xfrm rot="19936523">
            <a:off x="1184718" y="4505295"/>
            <a:ext cx="18453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000" dirty="0">
                <a:solidFill>
                  <a:schemeClr val="bg2"/>
                </a:solidFill>
              </a:rPr>
              <a:t>general science</a:t>
            </a:r>
          </a:p>
        </p:txBody>
      </p:sp>
      <p:sp>
        <p:nvSpPr>
          <p:cNvPr id="16394" name="TextBox 10"/>
          <p:cNvSpPr txBox="1">
            <a:spLocks noChangeArrowheads="1"/>
          </p:cNvSpPr>
          <p:nvPr/>
        </p:nvSpPr>
        <p:spPr bwMode="auto">
          <a:xfrm rot="-1541237">
            <a:off x="5648222" y="4753449"/>
            <a:ext cx="2286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000" dirty="0">
                <a:solidFill>
                  <a:schemeClr val="bg2"/>
                </a:solidFill>
              </a:rPr>
              <a:t>preparatory physics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3429000" y="1214438"/>
            <a:ext cx="2571750" cy="1200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800" b="1" dirty="0">
                <a:solidFill>
                  <a:schemeClr val="bg1">
                    <a:lumMod val="75000"/>
                  </a:schemeClr>
                </a:solidFill>
                <a:latin typeface="Bradley Hand ITC" pitchFamily="66" charset="0"/>
              </a:rPr>
              <a:t>PRELIMINARY COURSES</a:t>
            </a:r>
          </a:p>
          <a:p>
            <a:pPr algn="ctr">
              <a:defRPr/>
            </a:pPr>
            <a:r>
              <a:rPr lang="en-AU" sz="2000" dirty="0">
                <a:solidFill>
                  <a:schemeClr val="bg1">
                    <a:lumMod val="75000"/>
                  </a:schemeClr>
                </a:solidFill>
              </a:rPr>
              <a:t>(if needed)</a:t>
            </a:r>
          </a:p>
          <a:p>
            <a:pPr>
              <a:defRPr/>
            </a:pPr>
            <a:endParaRPr lang="en-AU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6396" name="Straight Arrow Connector 13"/>
          <p:cNvCxnSpPr>
            <a:cxnSpLocks noChangeShapeType="1"/>
          </p:cNvCxnSpPr>
          <p:nvPr/>
        </p:nvCxnSpPr>
        <p:spPr bwMode="auto">
          <a:xfrm rot="5400000">
            <a:off x="4179887" y="2678113"/>
            <a:ext cx="785813" cy="1588"/>
          </a:xfrm>
          <a:prstGeom prst="straightConnector1">
            <a:avLst/>
          </a:prstGeom>
          <a:noFill/>
          <a:ln w="28575" algn="ctr">
            <a:solidFill>
              <a:srgbClr val="333333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071678"/>
            <a:ext cx="7735887" cy="1385888"/>
          </a:xfrm>
        </p:spPr>
        <p:txBody>
          <a:bodyPr anchor="ctr"/>
          <a:lstStyle/>
          <a:p>
            <a:pPr algn="ctr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196752"/>
            <a:ext cx="7297766" cy="4680520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Tertiary Preparation Program (TPP)</a:t>
            </a:r>
          </a:p>
          <a:p>
            <a:pPr algn="ctr"/>
            <a:endParaRPr lang="en-AU" dirty="0" smtClean="0"/>
          </a:p>
          <a:p>
            <a:pPr algn="ctr"/>
            <a:r>
              <a:rPr lang="en-AU" sz="2800" dirty="0" smtClean="0">
                <a:solidFill>
                  <a:schemeClr val="tx2">
                    <a:lumMod val="75000"/>
                  </a:schemeClr>
                </a:solidFill>
              </a:rPr>
              <a:t>Pathway</a:t>
            </a:r>
          </a:p>
          <a:p>
            <a:pPr algn="ctr"/>
            <a:r>
              <a:rPr lang="en-AU" dirty="0" smtClean="0"/>
              <a:t>Entry requirements - minimum age 18 years</a:t>
            </a:r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Core courses successfully completed</a:t>
            </a:r>
            <a:endParaRPr lang="en-AU" b="0" dirty="0" smtClean="0"/>
          </a:p>
          <a:p>
            <a:pPr algn="ctr"/>
            <a:r>
              <a:rPr lang="en-AU" b="0" dirty="0" smtClean="0"/>
              <a:t>(+ advanced maths course(s) if required by Faculty)</a:t>
            </a:r>
          </a:p>
          <a:p>
            <a:pPr algn="ctr"/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 algn="ctr"/>
            <a:r>
              <a:rPr lang="en-AU" dirty="0" smtClean="0"/>
              <a:t>Direct entry to USQ undergraduate program</a:t>
            </a:r>
          </a:p>
          <a:p>
            <a:endParaRPr lang="en-AU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>
            <a:off x="3960726" y="4472322"/>
            <a:ext cx="108012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>
            <a:off x="4295228" y="3068166"/>
            <a:ext cx="43204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071678"/>
            <a:ext cx="7735887" cy="1385888"/>
          </a:xfrm>
        </p:spPr>
        <p:txBody>
          <a:bodyPr anchor="ctr"/>
          <a:lstStyle/>
          <a:p>
            <a:pPr algn="ctr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196752"/>
            <a:ext cx="7297766" cy="4680520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Tertiary Preparation for People of </a:t>
            </a:r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NESB/</a:t>
            </a:r>
            <a:b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CALD Background (</a:t>
            </a:r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EAP</a:t>
            </a:r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endParaRPr lang="en-AU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AU" dirty="0" smtClean="0"/>
          </a:p>
          <a:p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Mode of offering: </a:t>
            </a:r>
            <a:r>
              <a:rPr lang="en-AU" dirty="0" smtClean="0"/>
              <a:t>On-campus at Toowoomba</a:t>
            </a:r>
          </a:p>
          <a:p>
            <a:endParaRPr lang="en-AU" dirty="0" smtClean="0"/>
          </a:p>
          <a:p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Structure &amp; Content</a:t>
            </a:r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AU" b="0" dirty="0" smtClean="0"/>
          </a:p>
          <a:p>
            <a:r>
              <a:rPr lang="en-AU" dirty="0" smtClean="0"/>
              <a:t>English for Academic Purposes Program (</a:t>
            </a:r>
            <a:r>
              <a:rPr lang="en-AU" dirty="0" smtClean="0"/>
              <a:t>EAPP)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b="0" dirty="0" smtClean="0"/>
              <a:t>Studying at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b="0" dirty="0" smtClean="0"/>
              <a:t>Academic English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b="0" dirty="0" smtClean="0"/>
              <a:t>Communication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b="0" dirty="0" smtClean="0"/>
              <a:t>Applied Communications (Mathematics) (3 levels if required)</a:t>
            </a:r>
            <a:endParaRPr lang="en-AU" sz="1800" b="0" dirty="0" smtClean="0"/>
          </a:p>
          <a:p>
            <a:pPr algn="ctr"/>
            <a:endParaRPr lang="en-AU" sz="1800" b="0" dirty="0" smtClean="0"/>
          </a:p>
          <a:p>
            <a:pPr algn="ctr"/>
            <a:endParaRPr lang="en-A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1196752"/>
            <a:ext cx="7735887" cy="4608512"/>
          </a:xfrm>
        </p:spPr>
        <p:txBody>
          <a:bodyPr anchor="ctr"/>
          <a:lstStyle/>
          <a:p>
            <a:pPr algn="ctr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484784"/>
            <a:ext cx="7297766" cy="4464496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Tertiary Preparation </a:t>
            </a:r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Program Intensive Pathway (TPPIP)</a:t>
            </a:r>
            <a:endParaRPr lang="en-AU" dirty="0" smtClean="0"/>
          </a:p>
          <a:p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Mode </a:t>
            </a:r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of offering</a:t>
            </a:r>
          </a:p>
          <a:p>
            <a:r>
              <a:rPr lang="en-AU" dirty="0" smtClean="0"/>
              <a:t>Distance </a:t>
            </a:r>
            <a:r>
              <a:rPr lang="en-AU" dirty="0" smtClean="0"/>
              <a:t>education + Two Intensive Residential Schools</a:t>
            </a:r>
            <a:endParaRPr lang="en-AU" dirty="0" smtClean="0"/>
          </a:p>
          <a:p>
            <a:pPr lvl="1"/>
            <a:r>
              <a:rPr lang="en-AU" sz="2000" dirty="0" smtClean="0"/>
              <a:t>Online </a:t>
            </a:r>
            <a:r>
              <a:rPr lang="en-AU" sz="2000" dirty="0" smtClean="0"/>
              <a:t>+</a:t>
            </a:r>
            <a:endParaRPr lang="en-AU" sz="2000" dirty="0" smtClean="0"/>
          </a:p>
          <a:p>
            <a:pPr lvl="1"/>
            <a:r>
              <a:rPr lang="en-AU" sz="2000" dirty="0" smtClean="0"/>
              <a:t>Print +</a:t>
            </a:r>
          </a:p>
          <a:p>
            <a:pPr lvl="1"/>
            <a:r>
              <a:rPr lang="en-AU" sz="2000" dirty="0" smtClean="0"/>
              <a:t>2 X two week residential schools (December and January)</a:t>
            </a:r>
            <a:endParaRPr lang="en-AU" sz="2000" dirty="0" smtClean="0"/>
          </a:p>
          <a:p>
            <a:pPr lvl="0"/>
            <a:r>
              <a:rPr lang="en-AU" dirty="0" smtClean="0">
                <a:solidFill>
                  <a:srgbClr val="FFC400">
                    <a:lumMod val="75000"/>
                  </a:srgbClr>
                </a:solidFill>
              </a:rPr>
              <a:t>Roll out of Program</a:t>
            </a:r>
            <a:endParaRPr lang="en-AU" dirty="0">
              <a:solidFill>
                <a:srgbClr val="FFC400">
                  <a:lumMod val="75000"/>
                </a:srgbClr>
              </a:solidFill>
            </a:endParaRPr>
          </a:p>
          <a:p>
            <a:pPr lvl="1"/>
            <a:r>
              <a:rPr lang="en-AU" sz="2000" dirty="0" smtClean="0"/>
              <a:t>2012/13 – 25 students (Toowoomba campus only)</a:t>
            </a:r>
            <a:endParaRPr lang="en-AU" sz="2000" dirty="0"/>
          </a:p>
          <a:p>
            <a:pPr lvl="1"/>
            <a:r>
              <a:rPr lang="en-AU" sz="2000" dirty="0" smtClean="0"/>
              <a:t>2013/14 – 45 students (Toowoomba campus only)</a:t>
            </a:r>
            <a:endParaRPr lang="en-AU" sz="2000" dirty="0"/>
          </a:p>
          <a:p>
            <a:pPr lvl="1"/>
            <a:r>
              <a:rPr lang="en-AU" sz="2000" dirty="0" smtClean="0"/>
              <a:t>2014/15 – target 180 students (Toowoomba; Fraser Coast/Maryborough; Springfield/Ipswich)</a:t>
            </a:r>
            <a:endParaRPr lang="en-AU" sz="2000" dirty="0"/>
          </a:p>
          <a:p>
            <a:pPr algn="ctr"/>
            <a:endParaRPr lang="en-AU" dirty="0" smtClean="0"/>
          </a:p>
          <a:p>
            <a:pPr algn="ctr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071678"/>
            <a:ext cx="7735887" cy="1385888"/>
          </a:xfrm>
        </p:spPr>
        <p:txBody>
          <a:bodyPr anchor="ctr"/>
          <a:lstStyle/>
          <a:p>
            <a:pPr algn="ctr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484784"/>
            <a:ext cx="7297766" cy="4608512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Tertiary </a:t>
            </a:r>
            <a:r>
              <a:rPr lang="en-A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Preparation Program Intensive Pathway (TPPIP)</a:t>
            </a:r>
            <a:endParaRPr lang="en-AU" dirty="0" smtClean="0"/>
          </a:p>
          <a:p>
            <a:pPr marL="457200" indent="-457200" algn="ctr"/>
            <a:r>
              <a:rPr lang="en-AU" sz="2800" dirty="0" smtClean="0">
                <a:solidFill>
                  <a:schemeClr val="tx2">
                    <a:lumMod val="75000"/>
                  </a:schemeClr>
                </a:solidFill>
              </a:rPr>
              <a:t>Pathway</a:t>
            </a:r>
          </a:p>
          <a:p>
            <a:pPr marL="457200" indent="-457200" algn="ctr"/>
            <a:r>
              <a:rPr lang="en-AU" dirty="0" smtClean="0">
                <a:solidFill>
                  <a:schemeClr val="bg2"/>
                </a:solidFill>
              </a:rPr>
              <a:t>Entry requirements – </a:t>
            </a:r>
            <a:r>
              <a:rPr lang="en-AU" sz="1800" dirty="0" smtClean="0">
                <a:solidFill>
                  <a:schemeClr val="bg2"/>
                </a:solidFill>
              </a:rPr>
              <a:t>secondary students completing year 12; non-OP eligible or unlikely to achieve OP score for QTAC entry to University</a:t>
            </a:r>
          </a:p>
          <a:p>
            <a:pPr algn="ctr"/>
            <a:endParaRPr lang="en-AU" dirty="0" smtClean="0"/>
          </a:p>
          <a:p>
            <a:pPr algn="ctr"/>
            <a:r>
              <a:rPr lang="en-AU" dirty="0" smtClean="0">
                <a:solidFill>
                  <a:schemeClr val="bg2"/>
                </a:solidFill>
              </a:rPr>
              <a:t>Successful </a:t>
            </a:r>
            <a:r>
              <a:rPr lang="en-AU" dirty="0" smtClean="0">
                <a:solidFill>
                  <a:schemeClr val="bg2"/>
                </a:solidFill>
              </a:rPr>
              <a:t>completion of </a:t>
            </a:r>
            <a:r>
              <a:rPr lang="en-AU" dirty="0" smtClean="0">
                <a:solidFill>
                  <a:schemeClr val="bg2"/>
                </a:solidFill>
              </a:rPr>
              <a:t>TPP core course</a:t>
            </a:r>
            <a:r>
              <a:rPr lang="en-AU" dirty="0" smtClean="0">
                <a:solidFill>
                  <a:schemeClr val="bg2"/>
                </a:solidFill>
              </a:rPr>
              <a:t> </a:t>
            </a:r>
            <a:r>
              <a:rPr lang="en-AU" dirty="0" smtClean="0">
                <a:solidFill>
                  <a:schemeClr val="bg2"/>
                </a:solidFill>
              </a:rPr>
              <a:t>+ maths course</a:t>
            </a:r>
          </a:p>
          <a:p>
            <a:pPr algn="ctr"/>
            <a:r>
              <a:rPr lang="en-AU" b="0" dirty="0" smtClean="0">
                <a:solidFill>
                  <a:schemeClr val="bg2"/>
                </a:solidFill>
              </a:rPr>
              <a:t>(+ advanced TPP maths course(s) if required by Faculty)</a:t>
            </a:r>
          </a:p>
          <a:p>
            <a:pPr algn="ctr"/>
            <a:endParaRPr lang="en-AU" b="0" dirty="0" smtClean="0">
              <a:solidFill>
                <a:schemeClr val="bg2"/>
              </a:solidFill>
            </a:endParaRPr>
          </a:p>
          <a:p>
            <a:pPr algn="ctr"/>
            <a:endParaRPr lang="en-AU" b="0" dirty="0" smtClean="0">
              <a:solidFill>
                <a:schemeClr val="bg2"/>
              </a:solidFill>
            </a:endParaRPr>
          </a:p>
          <a:p>
            <a:pPr algn="ctr"/>
            <a:r>
              <a:rPr lang="en-AU" dirty="0" smtClean="0">
                <a:solidFill>
                  <a:schemeClr val="bg2"/>
                </a:solidFill>
              </a:rPr>
              <a:t>Direct entry to USQ undergraduate program</a:t>
            </a:r>
          </a:p>
          <a:p>
            <a:pPr algn="ctr"/>
            <a:endParaRPr lang="en-AU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rot="5400000">
            <a:off x="4103948" y="4787047"/>
            <a:ext cx="64886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071678"/>
            <a:ext cx="7735887" cy="1385888"/>
          </a:xfrm>
        </p:spPr>
        <p:txBody>
          <a:bodyPr anchor="ctr"/>
          <a:lstStyle/>
          <a:p>
            <a:pPr algn="ctr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196752"/>
            <a:ext cx="7297766" cy="4680520"/>
          </a:xfrm>
        </p:spPr>
        <p:txBody>
          <a:bodyPr/>
          <a:lstStyle/>
          <a:p>
            <a:pPr algn="ctr"/>
            <a:endParaRPr lang="en-AU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endParaRPr lang="en-AU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endParaRPr lang="en-AU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AU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Thanks for your attention</a:t>
            </a:r>
          </a:p>
          <a:p>
            <a:pPr algn="ctr"/>
            <a:r>
              <a:rPr lang="en-AU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Questions?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&amp;#x0D;&amp;#x0A;&amp;quot;&quot;/&gt;&lt;property id=&quot;20307&quot; value=&quot;256&quot;/&gt;&lt;/object&gt;&lt;object type=&quot;3&quot; unique_id=&quot;10167&quot;&gt;&lt;property id=&quot;20148&quot; value=&quot;5&quot;/&gt;&lt;property id=&quot;20300&quot; value=&quot;Slide 2 - &amp;quot;&amp;#x0D;&amp;#x0A;&amp;#x0D;&amp;#x0A;&amp;quot;&quot;/&gt;&lt;property id=&quot;20307&quot; value=&quot;260&quot;/&gt;&lt;/object&gt;&lt;object type=&quot;3&quot; unique_id=&quot;10168&quot;&gt;&lt;property id=&quot;20148&quot; value=&quot;5&quot;/&gt;&lt;property id=&quot;20300&quot; value=&quot;Slide 8 - &amp;quot;&amp;#x0D;&amp;#x0A;&amp;#x0D;&amp;#x0A;&amp;quot;&quot;/&gt;&lt;property id=&quot;20307&quot; value=&quot;261&quot;/&gt;&lt;/object&gt;&lt;object type=&quot;3&quot; unique_id=&quot;10202&quot;&gt;&lt;property id=&quot;20148&quot; value=&quot;5&quot;/&gt;&lt;property id=&quot;20300&quot; value=&quot;Slide 5 - &amp;quot;&amp;#x0D;&amp;#x0A;&amp;#x0D;&amp;#x0A;&amp;quot;&quot;/&gt;&lt;property id=&quot;20307&quot; value=&quot;263&quot;/&gt;&lt;/object&gt;&lt;object type=&quot;3&quot; unique_id=&quot;10283&quot;&gt;&lt;property id=&quot;20148&quot; value=&quot;5&quot;/&gt;&lt;property id=&quot;20300&quot; value=&quot;Slide 3 - &amp;quot;&amp;#x0D;&amp;#x0A;&amp;#x0D;&amp;#x0A;Tertiary Preparation Program (TPP)&amp;#x0D;&amp;#x0A;Content &amp;amp; Structure&amp;#x0D;&amp;#x0A;&amp;quot;&quot;/&gt;&lt;property id=&quot;20307&quot; value=&quot;264&quot;/&gt;&lt;/object&gt;&lt;object type=&quot;3&quot; unique_id=&quot;10394&quot;&gt;&lt;property id=&quot;20148&quot; value=&quot;5&quot;/&gt;&lt;property id=&quot;20300&quot; value=&quot;Slide 4 - &amp;quot;&amp;#x0D;&amp;#x0A;&amp;#x0D;&amp;#x0A;&amp;quot;&quot;/&gt;&lt;property id=&quot;20307&quot; value=&quot;265&quot;/&gt;&lt;/object&gt;&lt;object type=&quot;3&quot; unique_id=&quot;10395&quot;&gt;&lt;property id=&quot;20148&quot; value=&quot;5&quot;/&gt;&lt;property id=&quot;20300&quot; value=&quot;Slide 6 - &amp;quot;&amp;#x0D;&amp;#x0A;&amp;#x0D;&amp;#x0A;&amp;quot;&quot;/&gt;&lt;property id=&quot;20307&quot; value=&quot;266&quot;/&gt;&lt;/object&gt;&lt;object type=&quot;3&quot; unique_id=&quot;10396&quot;&gt;&lt;property id=&quot;20148&quot; value=&quot;5&quot;/&gt;&lt;property id=&quot;20300&quot; value=&quot;Slide 7 - &amp;quot;&amp;#x0D;&amp;#x0A;&amp;#x0D;&amp;#x0A;&amp;quot;&quot;/&gt;&lt;property id=&quot;20307&quot; value=&quot;268&quot;/&gt;&lt;/object&gt;&lt;object type=&quot;3&quot; unique_id=&quot;10397&quot;&gt;&lt;property id=&quot;20148&quot; value=&quot;5&quot;/&gt;&lt;property id=&quot;20300&quot; value=&quot;Slide 9 - &amp;quot;&amp;#x0D;&amp;#x0A;&amp;#x0D;&amp;#x0A;&amp;quot;&quot;/&gt;&lt;property id=&quot;20307&quot; value=&quot;269&quot;/&gt;&lt;/object&gt;&lt;object type=&quot;3&quot; unique_id=&quot;10398&quot;&gt;&lt;property id=&quot;20148&quot; value=&quot;5&quot;/&gt;&lt;property id=&quot;20300&quot; value=&quot;Slide 10 - &amp;quot;&amp;#x0D;&amp;#x0A;&amp;#x0D;&amp;#x0A;&amp;quot;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sq_ppt_temp_white">
  <a:themeElements>
    <a:clrScheme name="">
      <a:dk1>
        <a:srgbClr val="000066"/>
      </a:dk1>
      <a:lt1>
        <a:srgbClr val="FFFFFF"/>
      </a:lt1>
      <a:dk2>
        <a:srgbClr val="0000CC"/>
      </a:dk2>
      <a:lt2>
        <a:srgbClr val="FFC400"/>
      </a:lt2>
      <a:accent1>
        <a:srgbClr val="FF6421"/>
      </a:accent1>
      <a:accent2>
        <a:srgbClr val="FFF580"/>
      </a:accent2>
      <a:accent3>
        <a:srgbClr val="AAAAE2"/>
      </a:accent3>
      <a:accent4>
        <a:srgbClr val="DADADA"/>
      </a:accent4>
      <a:accent5>
        <a:srgbClr val="FFB8AB"/>
      </a:accent5>
      <a:accent6>
        <a:srgbClr val="E7DE73"/>
      </a:accent6>
      <a:hlink>
        <a:srgbClr val="99CCFF"/>
      </a:hlink>
      <a:folHlink>
        <a:srgbClr val="0066FF"/>
      </a:folHlink>
    </a:clrScheme>
    <a:fontScheme name="usq_ppt_temp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usq_ppt_temp_white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q_ppt_temp_white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q_ppt_temp_white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usq_ppt_temp_white</Template>
  <TotalTime>552</TotalTime>
  <Words>294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usq_ppt_temp_white</vt:lpstr>
      <vt:lpstr>  </vt:lpstr>
      <vt:lpstr>  </vt:lpstr>
      <vt:lpstr>  Tertiary Preparation Program (TPP) Content &amp; Structure </vt:lpstr>
      <vt:lpstr>  </vt:lpstr>
      <vt:lpstr>  </vt:lpstr>
      <vt:lpstr>  </vt:lpstr>
      <vt:lpstr>  </vt:lpstr>
      <vt:lpstr>  </vt:lpstr>
    </vt:vector>
  </TitlesOfParts>
  <Company>University of Southern Queensland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coombesg</dc:creator>
  <cp:lastModifiedBy>David Bull</cp:lastModifiedBy>
  <cp:revision>86</cp:revision>
  <dcterms:created xsi:type="dcterms:W3CDTF">2009-04-22T03:53:48Z</dcterms:created>
  <dcterms:modified xsi:type="dcterms:W3CDTF">2014-06-20T04:53:15Z</dcterms:modified>
</cp:coreProperties>
</file>