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2"/>
  </p:notesMasterIdLst>
  <p:sldIdLst>
    <p:sldId id="276" r:id="rId4"/>
    <p:sldId id="275" r:id="rId5"/>
    <p:sldId id="277" r:id="rId6"/>
    <p:sldId id="261" r:id="rId7"/>
    <p:sldId id="260" r:id="rId8"/>
    <p:sldId id="262" r:id="rId9"/>
    <p:sldId id="263" r:id="rId10"/>
    <p:sldId id="265" r:id="rId11"/>
    <p:sldId id="266" r:id="rId12"/>
    <p:sldId id="267" r:id="rId13"/>
    <p:sldId id="268" r:id="rId14"/>
    <p:sldId id="269" r:id="rId15"/>
    <p:sldId id="280" r:id="rId16"/>
    <p:sldId id="278" r:id="rId17"/>
    <p:sldId id="270" r:id="rId18"/>
    <p:sldId id="271" r:id="rId19"/>
    <p:sldId id="279"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39" autoAdjust="0"/>
  </p:normalViewPr>
  <p:slideViewPr>
    <p:cSldViewPr>
      <p:cViewPr>
        <p:scale>
          <a:sx n="90" d="100"/>
          <a:sy n="90" d="100"/>
        </p:scale>
        <p:origin x="-35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B73A22-39F2-427F-9DE2-65D1445549DC}" type="datetimeFigureOut">
              <a:rPr lang="en-AU" smtClean="0"/>
              <a:t>24/06/2014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EBE96B-5625-40B9-9710-FCECBF540DA2}" type="slidenum">
              <a:rPr lang="en-AU" smtClean="0"/>
              <a:t>‹#›</a:t>
            </a:fld>
            <a:endParaRPr lang="en-AU"/>
          </a:p>
        </p:txBody>
      </p:sp>
    </p:spTree>
    <p:extLst>
      <p:ext uri="{BB962C8B-B14F-4D97-AF65-F5344CB8AC3E}">
        <p14:creationId xmlns:p14="http://schemas.microsoft.com/office/powerpoint/2010/main" val="2166428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6BBA4-71AB-4098-A584-082EC0566CBE}" type="slidenum">
              <a:rPr lang="en-US" altLang="en-US"/>
              <a:pPr/>
              <a:t>1</a:t>
            </a:fld>
            <a:endParaRPr lang="en-US" alt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altLang="en-US" dirty="0" smtClean="0"/>
              <a:t>Acknowledge the traditional custodians of the land</a:t>
            </a: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2.30 mins</a:t>
            </a:r>
            <a:endParaRPr lang="en-AU" dirty="0"/>
          </a:p>
        </p:txBody>
      </p:sp>
      <p:sp>
        <p:nvSpPr>
          <p:cNvPr id="4" name="Slide Number Placeholder 3"/>
          <p:cNvSpPr>
            <a:spLocks noGrp="1"/>
          </p:cNvSpPr>
          <p:nvPr>
            <p:ph type="sldNum" sz="quarter" idx="10"/>
          </p:nvPr>
        </p:nvSpPr>
        <p:spPr/>
        <p:txBody>
          <a:bodyPr/>
          <a:lstStyle/>
          <a:p>
            <a:fld id="{B6EBE96B-5625-40B9-9710-FCECBF540DA2}" type="slidenum">
              <a:rPr lang="en-AU" smtClean="0"/>
              <a:t>12</a:t>
            </a:fld>
            <a:endParaRPr lang="en-AU"/>
          </a:p>
        </p:txBody>
      </p:sp>
    </p:spTree>
    <p:extLst>
      <p:ext uri="{BB962C8B-B14F-4D97-AF65-F5344CB8AC3E}">
        <p14:creationId xmlns:p14="http://schemas.microsoft.com/office/powerpoint/2010/main" val="253443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http://padlet.com/my/padlets</a:t>
            </a:r>
            <a:endParaRPr lang="en-AU" dirty="0"/>
          </a:p>
        </p:txBody>
      </p:sp>
      <p:sp>
        <p:nvSpPr>
          <p:cNvPr id="4" name="Slide Number Placeholder 3"/>
          <p:cNvSpPr>
            <a:spLocks noGrp="1"/>
          </p:cNvSpPr>
          <p:nvPr>
            <p:ph type="sldNum" sz="quarter" idx="10"/>
          </p:nvPr>
        </p:nvSpPr>
        <p:spPr/>
        <p:txBody>
          <a:bodyPr/>
          <a:lstStyle/>
          <a:p>
            <a:fld id="{B6EBE96B-5625-40B9-9710-FCECBF540DA2}" type="slidenum">
              <a:rPr lang="en-AU" smtClean="0"/>
              <a:t>13</a:t>
            </a:fld>
            <a:endParaRPr lang="en-AU"/>
          </a:p>
        </p:txBody>
      </p:sp>
    </p:spTree>
    <p:extLst>
      <p:ext uri="{BB962C8B-B14F-4D97-AF65-F5344CB8AC3E}">
        <p14:creationId xmlns:p14="http://schemas.microsoft.com/office/powerpoint/2010/main" val="1689504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smtClean="0"/>
              <a:t>Image:http</a:t>
            </a:r>
            <a:r>
              <a:rPr lang="en-AU" dirty="0" smtClean="0"/>
              <a:t>://ogilvynotes.com/49790/456356/sxsw-2012/net-smart-how-to-thrive-online</a:t>
            </a:r>
          </a:p>
          <a:p>
            <a:endParaRPr lang="en-AU" dirty="0"/>
          </a:p>
        </p:txBody>
      </p:sp>
      <p:sp>
        <p:nvSpPr>
          <p:cNvPr id="4" name="Slide Number Placeholder 3"/>
          <p:cNvSpPr>
            <a:spLocks noGrp="1"/>
          </p:cNvSpPr>
          <p:nvPr>
            <p:ph type="sldNum" sz="quarter" idx="10"/>
          </p:nvPr>
        </p:nvSpPr>
        <p:spPr/>
        <p:txBody>
          <a:bodyPr/>
          <a:lstStyle/>
          <a:p>
            <a:fld id="{B6EBE96B-5625-40B9-9710-FCECBF540DA2}" type="slidenum">
              <a:rPr lang="en-AU" smtClean="0"/>
              <a:t>15</a:t>
            </a:fld>
            <a:endParaRPr lang="en-AU"/>
          </a:p>
        </p:txBody>
      </p:sp>
    </p:spTree>
    <p:extLst>
      <p:ext uri="{BB962C8B-B14F-4D97-AF65-F5344CB8AC3E}">
        <p14:creationId xmlns:p14="http://schemas.microsoft.com/office/powerpoint/2010/main" val="942067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rPr>
              <a:t>Douglas </a:t>
            </a:r>
            <a:r>
              <a:rPr kumimoji="0" lang="en-AU" sz="1200" b="0" i="0" u="none" strike="noStrike" kern="1200" cap="none" spc="0" normalizeH="0" baseline="0" noProof="0" dirty="0" err="1" smtClean="0">
                <a:ln>
                  <a:noFill/>
                </a:ln>
                <a:solidFill>
                  <a:prstClr val="black"/>
                </a:solidFill>
                <a:effectLst/>
                <a:uLnTx/>
                <a:uFillTx/>
                <a:latin typeface="+mn-lt"/>
              </a:rPr>
              <a:t>Kellner’s</a:t>
            </a:r>
            <a:r>
              <a:rPr kumimoji="0" lang="en-AU" sz="1200" b="0" i="0" u="none" strike="noStrike" kern="1200" cap="none" spc="0" normalizeH="0" baseline="0" noProof="0" dirty="0" smtClean="0">
                <a:ln>
                  <a:noFill/>
                </a:ln>
                <a:solidFill>
                  <a:prstClr val="black"/>
                </a:solidFill>
                <a:effectLst/>
                <a:uLnTx/>
                <a:uFillTx/>
                <a:latin typeface="+mn-lt"/>
              </a:rPr>
              <a:t> Computer Literacy definition pp205-207 in </a:t>
            </a:r>
            <a:r>
              <a:rPr kumimoji="0" lang="en-AU" sz="1200" b="0" i="0" u="none" strike="noStrike" kern="1200" cap="none" spc="0" normalizeH="0" baseline="0" noProof="0" dirty="0" err="1" smtClean="0">
                <a:ln>
                  <a:noFill/>
                </a:ln>
                <a:solidFill>
                  <a:prstClr val="black"/>
                </a:solidFill>
                <a:effectLst/>
                <a:uLnTx/>
                <a:uFillTx/>
                <a:latin typeface="+mn-lt"/>
              </a:rPr>
              <a:t>Trifonas</a:t>
            </a:r>
            <a:r>
              <a:rPr kumimoji="0" lang="en-AU" sz="1200" b="0" i="0" u="none" strike="noStrike" kern="1200" cap="none" spc="0" normalizeH="0" baseline="0" noProof="0" dirty="0" smtClean="0">
                <a:ln>
                  <a:noFill/>
                </a:ln>
                <a:solidFill>
                  <a:prstClr val="black"/>
                </a:solidFill>
                <a:effectLst/>
                <a:uLnTx/>
                <a:uFillTx/>
                <a:latin typeface="+mn-lt"/>
              </a:rPr>
              <a:t>, 2002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ndParaRPr>
          </a:p>
          <a:p>
            <a:pPr marL="304800" marR="0" lvl="0" indent="-30480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err="1" smtClean="0">
                <a:ln>
                  <a:noFill/>
                </a:ln>
                <a:solidFill>
                  <a:prstClr val="black"/>
                </a:solidFill>
                <a:effectLst/>
                <a:uLnTx/>
                <a:uFillTx/>
                <a:latin typeface="+mn-lt"/>
                <a:ea typeface="SimSun"/>
              </a:rPr>
              <a:t>Trifonas</a:t>
            </a:r>
            <a:r>
              <a:rPr kumimoji="0" lang="en-AU" sz="1200" b="0" i="0" u="none" strike="noStrike" kern="1200" cap="none" spc="0" normalizeH="0" baseline="0" noProof="0" dirty="0" smtClean="0">
                <a:ln>
                  <a:noFill/>
                </a:ln>
                <a:solidFill>
                  <a:prstClr val="black"/>
                </a:solidFill>
                <a:effectLst/>
                <a:uLnTx/>
                <a:uFillTx/>
                <a:latin typeface="+mn-lt"/>
                <a:ea typeface="SimSun"/>
              </a:rPr>
              <a:t>, P. P. (2002). </a:t>
            </a:r>
            <a:r>
              <a:rPr kumimoji="0" lang="en-AU" sz="1200" b="0" i="1" u="none" strike="noStrike" kern="1200" cap="none" spc="0" normalizeH="0" baseline="0" noProof="0" dirty="0" smtClean="0">
                <a:ln>
                  <a:noFill/>
                </a:ln>
                <a:solidFill>
                  <a:prstClr val="black"/>
                </a:solidFill>
                <a:effectLst/>
                <a:uLnTx/>
                <a:uFillTx/>
                <a:latin typeface="+mn-lt"/>
                <a:ea typeface="SimSun"/>
              </a:rPr>
              <a:t>Revolutionary pedagogies: Cultural politics, instituting education, and the discourse of theory</a:t>
            </a:r>
            <a:r>
              <a:rPr kumimoji="0" lang="en-AU" sz="1200" b="0" i="0" u="none" strike="noStrike" kern="1200" cap="none" spc="0" normalizeH="0" baseline="0" noProof="0" dirty="0" smtClean="0">
                <a:ln>
                  <a:noFill/>
                </a:ln>
                <a:solidFill>
                  <a:prstClr val="black"/>
                </a:solidFill>
                <a:effectLst/>
                <a:uLnTx/>
                <a:uFillTx/>
                <a:latin typeface="+mn-lt"/>
                <a:ea typeface="SimSun"/>
              </a:rPr>
              <a:t>. London: Taylor &amp; Francis e-Library. Retrieved from http://books.google.com/books?hl=en&amp;lr=&amp;id=l8fx2-gSuoAC&amp;oi=fnd&amp;pg=PR9&amp;dq=Revolutionary+Pedagogies:+Cultural+Politics,+Instituting+Education,+and+the+Discourse+of+Theory&amp;ots=ITE27q7HsD&amp;sig=czYKDfKAT0L_vQIO1oBl_DrJ2l0</a:t>
            </a:r>
            <a:endParaRPr kumimoji="0" lang="en-AU" sz="1400" b="0" i="0" u="none" strike="noStrike" kern="1200" cap="none" spc="0" normalizeH="0" baseline="0" noProof="0" dirty="0" smtClean="0">
              <a:ln>
                <a:noFill/>
              </a:ln>
              <a:solidFill>
                <a:prstClr val="black"/>
              </a:solidFill>
              <a:effectLst/>
              <a:uLnTx/>
              <a:uFillTx/>
              <a:latin typeface="Times New Roman"/>
              <a:ea typeface="SimSun"/>
            </a:endParaRPr>
          </a:p>
          <a:p>
            <a:endParaRPr lang="en-AU" dirty="0"/>
          </a:p>
        </p:txBody>
      </p:sp>
      <p:sp>
        <p:nvSpPr>
          <p:cNvPr id="4" name="Slide Number Placeholder 3"/>
          <p:cNvSpPr>
            <a:spLocks noGrp="1"/>
          </p:cNvSpPr>
          <p:nvPr>
            <p:ph type="sldNum" sz="quarter" idx="10"/>
          </p:nvPr>
        </p:nvSpPr>
        <p:spPr/>
        <p:txBody>
          <a:bodyPr/>
          <a:lstStyle/>
          <a:p>
            <a:fld id="{B6EBE96B-5625-40B9-9710-FCECBF540DA2}" type="slidenum">
              <a:rPr lang="en-AU" smtClean="0"/>
              <a:t>18</a:t>
            </a:fld>
            <a:endParaRPr lang="en-AU"/>
          </a:p>
        </p:txBody>
      </p:sp>
    </p:spTree>
    <p:extLst>
      <p:ext uri="{BB962C8B-B14F-4D97-AF65-F5344CB8AC3E}">
        <p14:creationId xmlns:p14="http://schemas.microsoft.com/office/powerpoint/2010/main" val="158778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Image credit</a:t>
            </a:r>
            <a:endParaRPr lang="en-AU" dirty="0"/>
          </a:p>
        </p:txBody>
      </p:sp>
      <p:sp>
        <p:nvSpPr>
          <p:cNvPr id="4" name="Slide Number Placeholder 3"/>
          <p:cNvSpPr>
            <a:spLocks noGrp="1"/>
          </p:cNvSpPr>
          <p:nvPr>
            <p:ph type="sldNum" sz="quarter" idx="10"/>
          </p:nvPr>
        </p:nvSpPr>
        <p:spPr/>
        <p:txBody>
          <a:bodyPr/>
          <a:lstStyle/>
          <a:p>
            <a:fld id="{B6EBE96B-5625-40B9-9710-FCECBF540DA2}" type="slidenum">
              <a:rPr lang="en-AU" smtClean="0"/>
              <a:t>2</a:t>
            </a:fld>
            <a:endParaRPr lang="en-AU"/>
          </a:p>
        </p:txBody>
      </p:sp>
    </p:spTree>
    <p:extLst>
      <p:ext uri="{BB962C8B-B14F-4D97-AF65-F5344CB8AC3E}">
        <p14:creationId xmlns:p14="http://schemas.microsoft.com/office/powerpoint/2010/main" val="2367304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https://app.gosoapbox.com/</a:t>
            </a:r>
          </a:p>
          <a:p>
            <a:endParaRPr lang="en-AU" dirty="0"/>
          </a:p>
        </p:txBody>
      </p:sp>
      <p:sp>
        <p:nvSpPr>
          <p:cNvPr id="4" name="Slide Number Placeholder 3"/>
          <p:cNvSpPr>
            <a:spLocks noGrp="1"/>
          </p:cNvSpPr>
          <p:nvPr>
            <p:ph type="sldNum" sz="quarter" idx="10"/>
          </p:nvPr>
        </p:nvSpPr>
        <p:spPr/>
        <p:txBody>
          <a:bodyPr/>
          <a:lstStyle/>
          <a:p>
            <a:fld id="{B6EBE96B-5625-40B9-9710-FCECBF540DA2}" type="slidenum">
              <a:rPr lang="en-AU" smtClean="0"/>
              <a:t>4</a:t>
            </a:fld>
            <a:endParaRPr lang="en-AU"/>
          </a:p>
        </p:txBody>
      </p:sp>
    </p:spTree>
    <p:extLst>
      <p:ext uri="{BB962C8B-B14F-4D97-AF65-F5344CB8AC3E}">
        <p14:creationId xmlns:p14="http://schemas.microsoft.com/office/powerpoint/2010/main" val="1242465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http://www.wordle.net/</a:t>
            </a:r>
          </a:p>
          <a:p>
            <a:r>
              <a:rPr lang="en-AU" b="1" dirty="0" smtClean="0"/>
              <a:t>Reflections in Wordle from 2014 semester 1</a:t>
            </a:r>
          </a:p>
          <a:p>
            <a:endParaRPr lang="en-AU" b="1" dirty="0" smtClean="0"/>
          </a:p>
          <a:p>
            <a:r>
              <a:rPr lang="en-AU" b="1" dirty="0" err="1" smtClean="0"/>
              <a:t>fa·mil·i·ar·i·ty</a:t>
            </a:r>
            <a:r>
              <a:rPr lang="en-AU" b="1" dirty="0" smtClean="0"/>
              <a:t> </a:t>
            </a:r>
            <a:r>
              <a:rPr lang="en-AU" dirty="0" smtClean="0"/>
              <a:t> [</a:t>
            </a:r>
            <a:r>
              <a:rPr lang="en-AU" dirty="0" err="1" smtClean="0"/>
              <a:t>fuh</a:t>
            </a:r>
            <a:r>
              <a:rPr lang="en-AU" dirty="0" smtClean="0"/>
              <a:t>-mil-</a:t>
            </a:r>
            <a:r>
              <a:rPr lang="en-AU" dirty="0" err="1" smtClean="0"/>
              <a:t>ee</a:t>
            </a:r>
            <a:r>
              <a:rPr lang="en-AU" dirty="0" smtClean="0"/>
              <a:t>-</a:t>
            </a:r>
            <a:r>
              <a:rPr lang="en-AU" dirty="0" err="1" smtClean="0"/>
              <a:t>ar</a:t>
            </a:r>
            <a:r>
              <a:rPr lang="en-AU" dirty="0" smtClean="0"/>
              <a:t>-</a:t>
            </a:r>
            <a:r>
              <a:rPr lang="en-AU" dirty="0" err="1" smtClean="0"/>
              <a:t>i</a:t>
            </a:r>
            <a:r>
              <a:rPr lang="en-AU" dirty="0" smtClean="0"/>
              <a:t>-tee, -mil-</a:t>
            </a:r>
            <a:r>
              <a:rPr lang="en-AU" dirty="0" err="1" smtClean="0"/>
              <a:t>yar</a:t>
            </a:r>
            <a:r>
              <a:rPr lang="en-AU" dirty="0" smtClean="0"/>
              <a:t>-] noun, plural </a:t>
            </a:r>
            <a:r>
              <a:rPr lang="en-AU" dirty="0" err="1" smtClean="0"/>
              <a:t>fa·mil·i·ar·i·ties</a:t>
            </a:r>
            <a:r>
              <a:rPr lang="en-AU" dirty="0" smtClean="0"/>
              <a:t>.</a:t>
            </a:r>
          </a:p>
          <a:p>
            <a:r>
              <a:rPr lang="en-AU" dirty="0" smtClean="0"/>
              <a:t>1. thorough knowledge or mastery of a thing, subject, etc.</a:t>
            </a:r>
          </a:p>
          <a:p>
            <a:r>
              <a:rPr lang="en-AU" dirty="0" smtClean="0"/>
              <a:t>2. the state of being familiar; friendly relationship; close acquaintance; intimacy.</a:t>
            </a:r>
          </a:p>
          <a:p>
            <a:r>
              <a:rPr lang="en-AU" dirty="0" smtClean="0"/>
              <a:t>3. an absence of ceremony and formality; informality.</a:t>
            </a:r>
          </a:p>
          <a:p>
            <a:r>
              <a:rPr lang="en-AU" dirty="0" smtClean="0"/>
              <a:t>4. freedom of </a:t>
            </a:r>
            <a:r>
              <a:rPr lang="en-AU" dirty="0" err="1" smtClean="0"/>
              <a:t>behavior</a:t>
            </a:r>
            <a:r>
              <a:rPr lang="en-AU" dirty="0" smtClean="0"/>
              <a:t> justified only by the closest relationship; undue intimacy.</a:t>
            </a:r>
          </a:p>
          <a:p>
            <a:r>
              <a:rPr lang="en-AU" dirty="0" smtClean="0"/>
              <a:t>5. Often, familiarities. an instance of such freedom, as in action or speech.</a:t>
            </a:r>
          </a:p>
          <a:p>
            <a:endParaRPr lang="en-AU" dirty="0" smtClean="0"/>
          </a:p>
          <a:p>
            <a:r>
              <a:rPr lang="en-AU" dirty="0" smtClean="0"/>
              <a:t>http://dictionary.reference.com/browse/familiarity</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B6EBE96B-5625-40B9-9710-FCECBF540DA2}" type="slidenum">
              <a:rPr lang="en-AU" smtClean="0"/>
              <a:t>5</a:t>
            </a:fld>
            <a:endParaRPr lang="en-AU"/>
          </a:p>
        </p:txBody>
      </p:sp>
    </p:spTree>
    <p:extLst>
      <p:ext uri="{BB962C8B-B14F-4D97-AF65-F5344CB8AC3E}">
        <p14:creationId xmlns:p14="http://schemas.microsoft.com/office/powerpoint/2010/main" val="762110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Image from - http://www.smh.com.au/nsw/loud-proud--and-willing-to-talk-under-wet-cement-20110318-1c0jd.html</a:t>
            </a:r>
          </a:p>
          <a:p>
            <a:endParaRPr lang="en-AU" dirty="0" smtClean="0"/>
          </a:p>
          <a:p>
            <a:r>
              <a:rPr lang="en-AU" dirty="0" smtClean="0"/>
              <a:t>How we place ourselves, within any learning context, whether formal or informal, is fundamental. This is not just a matter of “attitude”, in so far as it defines our own engagement with the material; it represents the very stuff of learning itself… how we position ourselves towards [each other] in any educational setting… is what governs the limits and possibilities of our engagement together, what shapes and defines the material we construct out of that engagement. (Salmon, 1989, p. 231)</a:t>
            </a:r>
            <a:endParaRPr lang="en-AU" dirty="0"/>
          </a:p>
        </p:txBody>
      </p:sp>
      <p:sp>
        <p:nvSpPr>
          <p:cNvPr id="4" name="Slide Number Placeholder 3"/>
          <p:cNvSpPr>
            <a:spLocks noGrp="1"/>
          </p:cNvSpPr>
          <p:nvPr>
            <p:ph type="sldNum" sz="quarter" idx="10"/>
          </p:nvPr>
        </p:nvSpPr>
        <p:spPr/>
        <p:txBody>
          <a:bodyPr/>
          <a:lstStyle/>
          <a:p>
            <a:fld id="{B6EBE96B-5625-40B9-9710-FCECBF540DA2}" type="slidenum">
              <a:rPr lang="en-AU" smtClean="0"/>
              <a:t>6</a:t>
            </a:fld>
            <a:endParaRPr lang="en-AU"/>
          </a:p>
        </p:txBody>
      </p:sp>
    </p:spTree>
    <p:extLst>
      <p:ext uri="{BB962C8B-B14F-4D97-AF65-F5344CB8AC3E}">
        <p14:creationId xmlns:p14="http://schemas.microsoft.com/office/powerpoint/2010/main" val="231514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Image from - http://www.metro.us/newyork/news/2013/04/15/bostonians-invited-to-hop-on-the-emerson-college-soapbox-to-share-ideas-on-immigration-reform/</a:t>
            </a:r>
          </a:p>
          <a:p>
            <a:endParaRPr lang="en-AU" dirty="0" smtClean="0"/>
          </a:p>
          <a:p>
            <a:r>
              <a:rPr lang="en-AU" dirty="0" smtClean="0"/>
              <a:t>Philosophical</a:t>
            </a:r>
            <a:r>
              <a:rPr lang="en-AU" baseline="0" dirty="0" smtClean="0"/>
              <a:t> approach – is learning</a:t>
            </a:r>
            <a:endParaRPr lang="en-AU" dirty="0" smtClean="0"/>
          </a:p>
          <a:p>
            <a:r>
              <a:rPr lang="en-AU" dirty="0" err="1" smtClean="0"/>
              <a:t>Bamber</a:t>
            </a:r>
            <a:r>
              <a:rPr lang="en-AU" dirty="0" smtClean="0"/>
              <a:t> and </a:t>
            </a:r>
            <a:r>
              <a:rPr lang="en-AU" dirty="0" err="1" smtClean="0"/>
              <a:t>Tett</a:t>
            </a:r>
            <a:r>
              <a:rPr lang="en-AU" dirty="0" smtClean="0"/>
              <a:t> suggest the answers to the real complexities and challenges of learning in HE (and they speak specifically about ‘non-traditional students) is that they do not lie in the provision of tailored modular programs, access courses, and so on. They ‘lie in much finer nuances of expressing respect, concern and care for individuals, and in giving priority to the need for adults to build upon and make sense of their own and other’s life worlds’ (</a:t>
            </a:r>
            <a:r>
              <a:rPr lang="en-AU" dirty="0" err="1" smtClean="0"/>
              <a:t>Bamber</a:t>
            </a:r>
            <a:r>
              <a:rPr lang="en-AU" dirty="0" smtClean="0"/>
              <a:t> &amp; </a:t>
            </a:r>
            <a:r>
              <a:rPr lang="en-AU" dirty="0" err="1" smtClean="0"/>
              <a:t>Tett</a:t>
            </a:r>
            <a:r>
              <a:rPr lang="en-AU" dirty="0" smtClean="0"/>
              <a:t>, 2000, 61-2).</a:t>
            </a:r>
          </a:p>
          <a:p>
            <a:endParaRPr lang="en-AU" dirty="0" smtClean="0"/>
          </a:p>
          <a:p>
            <a:r>
              <a:rPr lang="en-AU" dirty="0" smtClean="0"/>
              <a:t>Transformational experience –</a:t>
            </a:r>
            <a:r>
              <a:rPr lang="en-AU" baseline="0" dirty="0" smtClean="0"/>
              <a:t> is learning</a:t>
            </a:r>
          </a:p>
          <a:p>
            <a:r>
              <a:rPr lang="en-AU" baseline="0" dirty="0" smtClean="0"/>
              <a:t>Kolb (1993, p155)</a:t>
            </a:r>
          </a:p>
          <a:p>
            <a:r>
              <a:rPr lang="en-AU" baseline="0" dirty="0" smtClean="0"/>
              <a:t>Defines learning as…</a:t>
            </a:r>
          </a:p>
          <a:p>
            <a:r>
              <a:rPr lang="en-AU" baseline="0" dirty="0" smtClean="0"/>
              <a:t>‘A process whereby knowledge is created through the transformation of experience. This definition emphasises several critical aspects of the learning process as viewed from the experiential perspective. First is the emphasis on the process of adaptation and learning as opposed to content or outcomes. Second is that knowledge is a transformation process, being continuously created and recreated, not as an independent entity to be acquired or transmitted. Third, learning transforms experience in both its objective and subjective forms. Finally, to understand learning, we must understand the nature of knowledge and vice versa’.</a:t>
            </a:r>
          </a:p>
        </p:txBody>
      </p:sp>
      <p:sp>
        <p:nvSpPr>
          <p:cNvPr id="4" name="Slide Number Placeholder 3"/>
          <p:cNvSpPr>
            <a:spLocks noGrp="1"/>
          </p:cNvSpPr>
          <p:nvPr>
            <p:ph type="sldNum" sz="quarter" idx="10"/>
          </p:nvPr>
        </p:nvSpPr>
        <p:spPr/>
        <p:txBody>
          <a:bodyPr/>
          <a:lstStyle/>
          <a:p>
            <a:fld id="{B6EBE96B-5625-40B9-9710-FCECBF540DA2}" type="slidenum">
              <a:rPr lang="en-AU" smtClean="0"/>
              <a:t>7</a:t>
            </a:fld>
            <a:endParaRPr lang="en-AU"/>
          </a:p>
        </p:txBody>
      </p:sp>
    </p:spTree>
    <p:extLst>
      <p:ext uri="{BB962C8B-B14F-4D97-AF65-F5344CB8AC3E}">
        <p14:creationId xmlns:p14="http://schemas.microsoft.com/office/powerpoint/2010/main" val="483716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Feedback on the lectures</a:t>
            </a:r>
            <a:endParaRPr lang="en-AU" dirty="0"/>
          </a:p>
        </p:txBody>
      </p:sp>
      <p:sp>
        <p:nvSpPr>
          <p:cNvPr id="4" name="Slide Number Placeholder 3"/>
          <p:cNvSpPr>
            <a:spLocks noGrp="1"/>
          </p:cNvSpPr>
          <p:nvPr>
            <p:ph type="sldNum" sz="quarter" idx="10"/>
          </p:nvPr>
        </p:nvSpPr>
        <p:spPr/>
        <p:txBody>
          <a:bodyPr/>
          <a:lstStyle/>
          <a:p>
            <a:fld id="{B6EBE96B-5625-40B9-9710-FCECBF540DA2}" type="slidenum">
              <a:rPr lang="en-AU" smtClean="0"/>
              <a:t>9</a:t>
            </a:fld>
            <a:endParaRPr lang="en-AU"/>
          </a:p>
        </p:txBody>
      </p:sp>
    </p:spTree>
    <p:extLst>
      <p:ext uri="{BB962C8B-B14F-4D97-AF65-F5344CB8AC3E}">
        <p14:creationId xmlns:p14="http://schemas.microsoft.com/office/powerpoint/2010/main" val="2015464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NEED OTHER PAGE</a:t>
            </a:r>
            <a:endParaRPr lang="en-AU" dirty="0"/>
          </a:p>
        </p:txBody>
      </p:sp>
      <p:sp>
        <p:nvSpPr>
          <p:cNvPr id="4" name="Slide Number Placeholder 3"/>
          <p:cNvSpPr>
            <a:spLocks noGrp="1"/>
          </p:cNvSpPr>
          <p:nvPr>
            <p:ph type="sldNum" sz="quarter" idx="10"/>
          </p:nvPr>
        </p:nvSpPr>
        <p:spPr/>
        <p:txBody>
          <a:bodyPr/>
          <a:lstStyle/>
          <a:p>
            <a:fld id="{B6EBE96B-5625-40B9-9710-FCECBF540DA2}" type="slidenum">
              <a:rPr lang="en-AU" smtClean="0"/>
              <a:t>10</a:t>
            </a:fld>
            <a:endParaRPr lang="en-AU"/>
          </a:p>
        </p:txBody>
      </p:sp>
    </p:spTree>
    <p:extLst>
      <p:ext uri="{BB962C8B-B14F-4D97-AF65-F5344CB8AC3E}">
        <p14:creationId xmlns:p14="http://schemas.microsoft.com/office/powerpoint/2010/main" val="3857596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http://answergarden.ch/</a:t>
            </a:r>
            <a:endParaRPr lang="en-AU" dirty="0"/>
          </a:p>
        </p:txBody>
      </p:sp>
      <p:sp>
        <p:nvSpPr>
          <p:cNvPr id="4" name="Slide Number Placeholder 3"/>
          <p:cNvSpPr>
            <a:spLocks noGrp="1"/>
          </p:cNvSpPr>
          <p:nvPr>
            <p:ph type="sldNum" sz="quarter" idx="10"/>
          </p:nvPr>
        </p:nvSpPr>
        <p:spPr/>
        <p:txBody>
          <a:bodyPr/>
          <a:lstStyle/>
          <a:p>
            <a:fld id="{B6EBE96B-5625-40B9-9710-FCECBF540DA2}" type="slidenum">
              <a:rPr lang="en-AU" smtClean="0"/>
              <a:t>11</a:t>
            </a:fld>
            <a:endParaRPr lang="en-AU"/>
          </a:p>
        </p:txBody>
      </p:sp>
    </p:spTree>
    <p:extLst>
      <p:ext uri="{BB962C8B-B14F-4D97-AF65-F5344CB8AC3E}">
        <p14:creationId xmlns:p14="http://schemas.microsoft.com/office/powerpoint/2010/main" val="2101328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54FFB95F-A7AB-4DC8-8911-42FD5E0A1541}" type="datetimeFigureOut">
              <a:rPr lang="en-AU" smtClean="0"/>
              <a:t>24/06/2014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A858F13-E759-4CFC-9A24-7DABB821B721}" type="slidenum">
              <a:rPr lang="en-AU" smtClean="0"/>
              <a:t>‹#›</a:t>
            </a:fld>
            <a:endParaRPr lang="en-AU"/>
          </a:p>
        </p:txBody>
      </p:sp>
    </p:spTree>
    <p:extLst>
      <p:ext uri="{BB962C8B-B14F-4D97-AF65-F5344CB8AC3E}">
        <p14:creationId xmlns:p14="http://schemas.microsoft.com/office/powerpoint/2010/main" val="1393771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4FFB95F-A7AB-4DC8-8911-42FD5E0A1541}" type="datetimeFigureOut">
              <a:rPr lang="en-AU" smtClean="0"/>
              <a:t>24/06/2014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A858F13-E759-4CFC-9A24-7DABB821B721}" type="slidenum">
              <a:rPr lang="en-AU" smtClean="0"/>
              <a:t>‹#›</a:t>
            </a:fld>
            <a:endParaRPr lang="en-AU"/>
          </a:p>
        </p:txBody>
      </p:sp>
    </p:spTree>
    <p:extLst>
      <p:ext uri="{BB962C8B-B14F-4D97-AF65-F5344CB8AC3E}">
        <p14:creationId xmlns:p14="http://schemas.microsoft.com/office/powerpoint/2010/main" val="2852119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4FFB95F-A7AB-4DC8-8911-42FD5E0A1541}" type="datetimeFigureOut">
              <a:rPr lang="en-AU" smtClean="0"/>
              <a:t>24/06/2014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A858F13-E759-4CFC-9A24-7DABB821B721}" type="slidenum">
              <a:rPr lang="en-AU" smtClean="0"/>
              <a:t>‹#›</a:t>
            </a:fld>
            <a:endParaRPr lang="en-AU"/>
          </a:p>
        </p:txBody>
      </p:sp>
    </p:spTree>
    <p:extLst>
      <p:ext uri="{BB962C8B-B14F-4D97-AF65-F5344CB8AC3E}">
        <p14:creationId xmlns:p14="http://schemas.microsoft.com/office/powerpoint/2010/main" val="3674544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83971" name="Rectangle 3"/>
          <p:cNvSpPr>
            <a:spLocks noGrp="1" noChangeArrowheads="1"/>
          </p:cNvSpPr>
          <p:nvPr>
            <p:ph type="ctrTitle"/>
          </p:nvPr>
        </p:nvSpPr>
        <p:spPr>
          <a:xfrm>
            <a:off x="685800" y="228600"/>
            <a:ext cx="7772400" cy="1066800"/>
          </a:xfrm>
        </p:spPr>
        <p:txBody>
          <a:bodyPr/>
          <a:lstStyle>
            <a:lvl1pPr>
              <a:defRPr>
                <a:solidFill>
                  <a:schemeClr val="bg1"/>
                </a:solidFill>
              </a:defRPr>
            </a:lvl1pPr>
          </a:lstStyle>
          <a:p>
            <a:pPr lvl="0"/>
            <a:r>
              <a:rPr lang="en-US" altLang="en-US" noProof="0" smtClean="0"/>
              <a:t>Click to edit Master title style</a:t>
            </a:r>
            <a:endParaRPr lang="en-AU" altLang="en-US" noProof="0" smtClean="0"/>
          </a:p>
        </p:txBody>
      </p:sp>
      <p:pic>
        <p:nvPicPr>
          <p:cNvPr id="83990" name="Picture 22" descr="Title ma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9155113" cy="6869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3806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7660640F-7BD1-4B3F-8612-10B24C0AA0F6}" type="datetimeFigureOut">
              <a:rPr lang="en-AU" smtClean="0">
                <a:solidFill>
                  <a:prstClr val="black">
                    <a:tint val="75000"/>
                  </a:prstClr>
                </a:solidFill>
              </a:rPr>
              <a:pPr/>
              <a:t>24/06/2014</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59052627-9EBF-4E14-AAC6-F1A9E922ADA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125436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660640F-7BD1-4B3F-8612-10B24C0AA0F6}" type="datetimeFigureOut">
              <a:rPr lang="en-AU" smtClean="0">
                <a:solidFill>
                  <a:prstClr val="black">
                    <a:tint val="75000"/>
                  </a:prstClr>
                </a:solidFill>
              </a:rPr>
              <a:pPr/>
              <a:t>24/06/2014</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59052627-9EBF-4E14-AAC6-F1A9E922ADA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052691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60640F-7BD1-4B3F-8612-10B24C0AA0F6}" type="datetimeFigureOut">
              <a:rPr lang="en-AU" smtClean="0">
                <a:solidFill>
                  <a:prstClr val="black">
                    <a:tint val="75000"/>
                  </a:prstClr>
                </a:solidFill>
              </a:rPr>
              <a:pPr/>
              <a:t>24/06/2014</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59052627-9EBF-4E14-AAC6-F1A9E922ADA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507114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7660640F-7BD1-4B3F-8612-10B24C0AA0F6}" type="datetimeFigureOut">
              <a:rPr lang="en-AU" smtClean="0">
                <a:solidFill>
                  <a:prstClr val="black">
                    <a:tint val="75000"/>
                  </a:prstClr>
                </a:solidFill>
              </a:rPr>
              <a:pPr/>
              <a:t>24/06/2014</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59052627-9EBF-4E14-AAC6-F1A9E922ADA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072196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7660640F-7BD1-4B3F-8612-10B24C0AA0F6}" type="datetimeFigureOut">
              <a:rPr lang="en-AU" smtClean="0">
                <a:solidFill>
                  <a:prstClr val="black">
                    <a:tint val="75000"/>
                  </a:prstClr>
                </a:solidFill>
              </a:rPr>
              <a:pPr/>
              <a:t>24/06/2014</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59052627-9EBF-4E14-AAC6-F1A9E922ADA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172008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7660640F-7BD1-4B3F-8612-10B24C0AA0F6}" type="datetimeFigureOut">
              <a:rPr lang="en-AU" smtClean="0">
                <a:solidFill>
                  <a:prstClr val="black">
                    <a:tint val="75000"/>
                  </a:prstClr>
                </a:solidFill>
              </a:rPr>
              <a:pPr/>
              <a:t>24/06/2014</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59052627-9EBF-4E14-AAC6-F1A9E922ADA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058668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60640F-7BD1-4B3F-8612-10B24C0AA0F6}" type="datetimeFigureOut">
              <a:rPr lang="en-AU" smtClean="0">
                <a:solidFill>
                  <a:prstClr val="black">
                    <a:tint val="75000"/>
                  </a:prstClr>
                </a:solidFill>
              </a:rPr>
              <a:pPr/>
              <a:t>24/06/2014</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59052627-9EBF-4E14-AAC6-F1A9E922ADA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639080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4FFB95F-A7AB-4DC8-8911-42FD5E0A1541}" type="datetimeFigureOut">
              <a:rPr lang="en-AU" smtClean="0"/>
              <a:t>24/06/2014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A858F13-E759-4CFC-9A24-7DABB821B721}" type="slidenum">
              <a:rPr lang="en-AU" smtClean="0"/>
              <a:t>‹#›</a:t>
            </a:fld>
            <a:endParaRPr lang="en-AU"/>
          </a:p>
        </p:txBody>
      </p:sp>
    </p:spTree>
    <p:extLst>
      <p:ext uri="{BB962C8B-B14F-4D97-AF65-F5344CB8AC3E}">
        <p14:creationId xmlns:p14="http://schemas.microsoft.com/office/powerpoint/2010/main" val="35018067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60640F-7BD1-4B3F-8612-10B24C0AA0F6}" type="datetimeFigureOut">
              <a:rPr lang="en-AU" smtClean="0">
                <a:solidFill>
                  <a:prstClr val="black">
                    <a:tint val="75000"/>
                  </a:prstClr>
                </a:solidFill>
              </a:rPr>
              <a:pPr/>
              <a:t>24/06/2014</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59052627-9EBF-4E14-AAC6-F1A9E922ADA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168858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60640F-7BD1-4B3F-8612-10B24C0AA0F6}" type="datetimeFigureOut">
              <a:rPr lang="en-AU" smtClean="0">
                <a:solidFill>
                  <a:prstClr val="black">
                    <a:tint val="75000"/>
                  </a:prstClr>
                </a:solidFill>
              </a:rPr>
              <a:pPr/>
              <a:t>24/06/2014</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59052627-9EBF-4E14-AAC6-F1A9E922ADA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926117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660640F-7BD1-4B3F-8612-10B24C0AA0F6}" type="datetimeFigureOut">
              <a:rPr lang="en-AU" smtClean="0">
                <a:solidFill>
                  <a:prstClr val="black">
                    <a:tint val="75000"/>
                  </a:prstClr>
                </a:solidFill>
              </a:rPr>
              <a:pPr/>
              <a:t>24/06/2014</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59052627-9EBF-4E14-AAC6-F1A9E922ADA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8310144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660640F-7BD1-4B3F-8612-10B24C0AA0F6}" type="datetimeFigureOut">
              <a:rPr lang="en-AU" smtClean="0">
                <a:solidFill>
                  <a:prstClr val="black">
                    <a:tint val="75000"/>
                  </a:prstClr>
                </a:solidFill>
              </a:rPr>
              <a:pPr/>
              <a:t>24/06/2014</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59052627-9EBF-4E14-AAC6-F1A9E922ADA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24920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7660640F-7BD1-4B3F-8612-10B24C0AA0F6}" type="datetimeFigureOut">
              <a:rPr lang="en-AU" smtClean="0">
                <a:solidFill>
                  <a:prstClr val="black">
                    <a:tint val="75000"/>
                  </a:prstClr>
                </a:solidFill>
              </a:rPr>
              <a:pPr/>
              <a:t>24/06/2014</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59052627-9EBF-4E14-AAC6-F1A9E922ADA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2904720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660640F-7BD1-4B3F-8612-10B24C0AA0F6}" type="datetimeFigureOut">
              <a:rPr lang="en-AU" smtClean="0">
                <a:solidFill>
                  <a:prstClr val="black">
                    <a:tint val="75000"/>
                  </a:prstClr>
                </a:solidFill>
              </a:rPr>
              <a:pPr/>
              <a:t>24/06/2014</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59052627-9EBF-4E14-AAC6-F1A9E922ADA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6436580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60640F-7BD1-4B3F-8612-10B24C0AA0F6}" type="datetimeFigureOut">
              <a:rPr lang="en-AU" smtClean="0">
                <a:solidFill>
                  <a:prstClr val="black">
                    <a:tint val="75000"/>
                  </a:prstClr>
                </a:solidFill>
              </a:rPr>
              <a:pPr/>
              <a:t>24/06/2014</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59052627-9EBF-4E14-AAC6-F1A9E922ADA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6854135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7660640F-7BD1-4B3F-8612-10B24C0AA0F6}" type="datetimeFigureOut">
              <a:rPr lang="en-AU" smtClean="0">
                <a:solidFill>
                  <a:prstClr val="black">
                    <a:tint val="75000"/>
                  </a:prstClr>
                </a:solidFill>
              </a:rPr>
              <a:pPr/>
              <a:t>24/06/2014</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59052627-9EBF-4E14-AAC6-F1A9E922ADA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0186060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7660640F-7BD1-4B3F-8612-10B24C0AA0F6}" type="datetimeFigureOut">
              <a:rPr lang="en-AU" smtClean="0">
                <a:solidFill>
                  <a:prstClr val="black">
                    <a:tint val="75000"/>
                  </a:prstClr>
                </a:solidFill>
              </a:rPr>
              <a:pPr/>
              <a:t>24/06/2014</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59052627-9EBF-4E14-AAC6-F1A9E922ADA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8608346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7660640F-7BD1-4B3F-8612-10B24C0AA0F6}" type="datetimeFigureOut">
              <a:rPr lang="en-AU" smtClean="0">
                <a:solidFill>
                  <a:prstClr val="black">
                    <a:tint val="75000"/>
                  </a:prstClr>
                </a:solidFill>
              </a:rPr>
              <a:pPr/>
              <a:t>24/06/2014</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59052627-9EBF-4E14-AAC6-F1A9E922ADA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310331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FFB95F-A7AB-4DC8-8911-42FD5E0A1541}" type="datetimeFigureOut">
              <a:rPr lang="en-AU" smtClean="0"/>
              <a:t>24/06/2014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A858F13-E759-4CFC-9A24-7DABB821B721}" type="slidenum">
              <a:rPr lang="en-AU" smtClean="0"/>
              <a:t>‹#›</a:t>
            </a:fld>
            <a:endParaRPr lang="en-AU"/>
          </a:p>
        </p:txBody>
      </p:sp>
    </p:spTree>
    <p:extLst>
      <p:ext uri="{BB962C8B-B14F-4D97-AF65-F5344CB8AC3E}">
        <p14:creationId xmlns:p14="http://schemas.microsoft.com/office/powerpoint/2010/main" val="6753469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60640F-7BD1-4B3F-8612-10B24C0AA0F6}" type="datetimeFigureOut">
              <a:rPr lang="en-AU" smtClean="0">
                <a:solidFill>
                  <a:prstClr val="black">
                    <a:tint val="75000"/>
                  </a:prstClr>
                </a:solidFill>
              </a:rPr>
              <a:pPr/>
              <a:t>24/06/2014</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59052627-9EBF-4E14-AAC6-F1A9E922ADA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4009475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60640F-7BD1-4B3F-8612-10B24C0AA0F6}" type="datetimeFigureOut">
              <a:rPr lang="en-AU" smtClean="0">
                <a:solidFill>
                  <a:prstClr val="black">
                    <a:tint val="75000"/>
                  </a:prstClr>
                </a:solidFill>
              </a:rPr>
              <a:pPr/>
              <a:t>24/06/2014</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59052627-9EBF-4E14-AAC6-F1A9E922ADA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138655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60640F-7BD1-4B3F-8612-10B24C0AA0F6}" type="datetimeFigureOut">
              <a:rPr lang="en-AU" smtClean="0">
                <a:solidFill>
                  <a:prstClr val="black">
                    <a:tint val="75000"/>
                  </a:prstClr>
                </a:solidFill>
              </a:rPr>
              <a:pPr/>
              <a:t>24/06/2014</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59052627-9EBF-4E14-AAC6-F1A9E922ADA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8464806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660640F-7BD1-4B3F-8612-10B24C0AA0F6}" type="datetimeFigureOut">
              <a:rPr lang="en-AU" smtClean="0">
                <a:solidFill>
                  <a:prstClr val="black">
                    <a:tint val="75000"/>
                  </a:prstClr>
                </a:solidFill>
              </a:rPr>
              <a:pPr/>
              <a:t>24/06/2014</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59052627-9EBF-4E14-AAC6-F1A9E922ADA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841523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660640F-7BD1-4B3F-8612-10B24C0AA0F6}" type="datetimeFigureOut">
              <a:rPr lang="en-AU" smtClean="0">
                <a:solidFill>
                  <a:prstClr val="black">
                    <a:tint val="75000"/>
                  </a:prstClr>
                </a:solidFill>
              </a:rPr>
              <a:pPr/>
              <a:t>24/06/2014</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59052627-9EBF-4E14-AAC6-F1A9E922ADA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140875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54FFB95F-A7AB-4DC8-8911-42FD5E0A1541}" type="datetimeFigureOut">
              <a:rPr lang="en-AU" smtClean="0"/>
              <a:t>24/06/2014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A858F13-E759-4CFC-9A24-7DABB821B721}" type="slidenum">
              <a:rPr lang="en-AU" smtClean="0"/>
              <a:t>‹#›</a:t>
            </a:fld>
            <a:endParaRPr lang="en-AU"/>
          </a:p>
        </p:txBody>
      </p:sp>
    </p:spTree>
    <p:extLst>
      <p:ext uri="{BB962C8B-B14F-4D97-AF65-F5344CB8AC3E}">
        <p14:creationId xmlns:p14="http://schemas.microsoft.com/office/powerpoint/2010/main" val="1258354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54FFB95F-A7AB-4DC8-8911-42FD5E0A1541}" type="datetimeFigureOut">
              <a:rPr lang="en-AU" smtClean="0"/>
              <a:t>24/06/2014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A858F13-E759-4CFC-9A24-7DABB821B721}" type="slidenum">
              <a:rPr lang="en-AU" smtClean="0"/>
              <a:t>‹#›</a:t>
            </a:fld>
            <a:endParaRPr lang="en-AU"/>
          </a:p>
        </p:txBody>
      </p:sp>
    </p:spTree>
    <p:extLst>
      <p:ext uri="{BB962C8B-B14F-4D97-AF65-F5344CB8AC3E}">
        <p14:creationId xmlns:p14="http://schemas.microsoft.com/office/powerpoint/2010/main" val="1530805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54FFB95F-A7AB-4DC8-8911-42FD5E0A1541}" type="datetimeFigureOut">
              <a:rPr lang="en-AU" smtClean="0"/>
              <a:t>24/06/2014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A858F13-E759-4CFC-9A24-7DABB821B721}" type="slidenum">
              <a:rPr lang="en-AU" smtClean="0"/>
              <a:t>‹#›</a:t>
            </a:fld>
            <a:endParaRPr lang="en-AU"/>
          </a:p>
        </p:txBody>
      </p:sp>
    </p:spTree>
    <p:extLst>
      <p:ext uri="{BB962C8B-B14F-4D97-AF65-F5344CB8AC3E}">
        <p14:creationId xmlns:p14="http://schemas.microsoft.com/office/powerpoint/2010/main" val="119925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FB95F-A7AB-4DC8-8911-42FD5E0A1541}" type="datetimeFigureOut">
              <a:rPr lang="en-AU" smtClean="0"/>
              <a:t>24/06/2014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A858F13-E759-4CFC-9A24-7DABB821B721}" type="slidenum">
              <a:rPr lang="en-AU" smtClean="0"/>
              <a:t>‹#›</a:t>
            </a:fld>
            <a:endParaRPr lang="en-AU"/>
          </a:p>
        </p:txBody>
      </p:sp>
    </p:spTree>
    <p:extLst>
      <p:ext uri="{BB962C8B-B14F-4D97-AF65-F5344CB8AC3E}">
        <p14:creationId xmlns:p14="http://schemas.microsoft.com/office/powerpoint/2010/main" val="3196946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FB95F-A7AB-4DC8-8911-42FD5E0A1541}" type="datetimeFigureOut">
              <a:rPr lang="en-AU" smtClean="0"/>
              <a:t>24/06/2014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A858F13-E759-4CFC-9A24-7DABB821B721}" type="slidenum">
              <a:rPr lang="en-AU" smtClean="0"/>
              <a:t>‹#›</a:t>
            </a:fld>
            <a:endParaRPr lang="en-AU"/>
          </a:p>
        </p:txBody>
      </p:sp>
    </p:spTree>
    <p:extLst>
      <p:ext uri="{BB962C8B-B14F-4D97-AF65-F5344CB8AC3E}">
        <p14:creationId xmlns:p14="http://schemas.microsoft.com/office/powerpoint/2010/main" val="792255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FB95F-A7AB-4DC8-8911-42FD5E0A1541}" type="datetimeFigureOut">
              <a:rPr lang="en-AU" smtClean="0"/>
              <a:t>24/06/2014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A858F13-E759-4CFC-9A24-7DABB821B721}" type="slidenum">
              <a:rPr lang="en-AU" smtClean="0"/>
              <a:t>‹#›</a:t>
            </a:fld>
            <a:endParaRPr lang="en-AU"/>
          </a:p>
        </p:txBody>
      </p:sp>
    </p:spTree>
    <p:extLst>
      <p:ext uri="{BB962C8B-B14F-4D97-AF65-F5344CB8AC3E}">
        <p14:creationId xmlns:p14="http://schemas.microsoft.com/office/powerpoint/2010/main" val="4124826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FB95F-A7AB-4DC8-8911-42FD5E0A1541}" type="datetimeFigureOut">
              <a:rPr lang="en-AU" smtClean="0"/>
              <a:t>24/06/2014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58F13-E759-4CFC-9A24-7DABB821B721}" type="slidenum">
              <a:rPr lang="en-AU" smtClean="0"/>
              <a:t>‹#›</a:t>
            </a:fld>
            <a:endParaRPr lang="en-AU"/>
          </a:p>
        </p:txBody>
      </p:sp>
    </p:spTree>
    <p:extLst>
      <p:ext uri="{BB962C8B-B14F-4D97-AF65-F5344CB8AC3E}">
        <p14:creationId xmlns:p14="http://schemas.microsoft.com/office/powerpoint/2010/main" val="1880715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60640F-7BD1-4B3F-8612-10B24C0AA0F6}" type="datetimeFigureOut">
              <a:rPr lang="en-AU" smtClean="0">
                <a:solidFill>
                  <a:prstClr val="black">
                    <a:tint val="75000"/>
                  </a:prstClr>
                </a:solidFill>
              </a:rPr>
              <a:pPr/>
              <a:t>24/06/2014</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52627-9EBF-4E14-AAC6-F1A9E922ADA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294027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60640F-7BD1-4B3F-8612-10B24C0AA0F6}" type="datetimeFigureOut">
              <a:rPr lang="en-AU" smtClean="0">
                <a:solidFill>
                  <a:prstClr val="black">
                    <a:tint val="75000"/>
                  </a:prstClr>
                </a:solidFill>
              </a:rPr>
              <a:pPr/>
              <a:t>24/06/2014</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52627-9EBF-4E14-AAC6-F1A9E922ADA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067039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5.PNG"/><Relationship Id="rId7"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14.xml"/><Relationship Id="rId4" Type="http://schemas.openxmlformats.org/officeDocument/2006/relationships/hyperlink" Target="http://www.safeguardingstudentlearning.ne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8684" y="116632"/>
            <a:ext cx="8568952"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p:cNvSpPr/>
          <p:nvPr/>
        </p:nvSpPr>
        <p:spPr>
          <a:xfrm>
            <a:off x="180672" y="22312"/>
            <a:ext cx="8784976" cy="1628800"/>
          </a:xfrm>
          <a:prstGeom prst="rect">
            <a:avLst/>
          </a:prstGeom>
          <a:blipFill dpi="0" rotWithShape="1">
            <a:blip r:embed="rId3">
              <a:alphaModFix amt="68000"/>
            </a:blip>
            <a:srcRect/>
            <a:tile tx="0" ty="0" sx="100000" sy="100000" flip="none" algn="tl"/>
          </a:blip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4994" name="Rectangle 2"/>
          <p:cNvSpPr>
            <a:spLocks noGrp="1" noChangeArrowheads="1"/>
          </p:cNvSpPr>
          <p:nvPr>
            <p:ph type="ctrTitle"/>
          </p:nvPr>
        </p:nvSpPr>
        <p:spPr>
          <a:xfrm>
            <a:off x="107504" y="110434"/>
            <a:ext cx="9036496" cy="1590374"/>
          </a:xfrm>
        </p:spPr>
        <p:txBody>
          <a:bodyPr>
            <a:noAutofit/>
          </a:bodyPr>
          <a:lstStyle/>
          <a:p>
            <a:r>
              <a:rPr lang="en-US" altLang="en-US" sz="3200" b="1" spc="300" dirty="0" smtClean="0">
                <a:effectLst>
                  <a:outerShdw blurRad="38100" dist="38100" dir="2700000" algn="tl">
                    <a:srgbClr val="000000">
                      <a:alpha val="43137"/>
                    </a:srgbClr>
                  </a:outerShdw>
                </a:effectLst>
                <a:latin typeface="Miriam Fixed" panose="020B0509050101010101" pitchFamily="49" charset="-79"/>
                <a:cs typeface="Miriam Fixed" panose="020B0509050101010101" pitchFamily="49" charset="-79"/>
              </a:rPr>
              <a:t>4</a:t>
            </a:r>
            <a:r>
              <a:rPr lang="en-US" altLang="en-US" sz="3200" b="1" spc="300" baseline="30000" dirty="0" smtClean="0">
                <a:effectLst>
                  <a:outerShdw blurRad="38100" dist="38100" dir="2700000" algn="tl">
                    <a:srgbClr val="000000">
                      <a:alpha val="43137"/>
                    </a:srgbClr>
                  </a:outerShdw>
                </a:effectLst>
                <a:latin typeface="Miriam Fixed" panose="020B0509050101010101" pitchFamily="49" charset="-79"/>
                <a:cs typeface="Miriam Fixed" panose="020B0509050101010101" pitchFamily="49" charset="-79"/>
              </a:rPr>
              <a:t>th</a:t>
            </a:r>
            <a:r>
              <a:rPr lang="en-US" altLang="en-US" sz="3200" b="1" spc="300" dirty="0" smtClean="0">
                <a:effectLst>
                  <a:outerShdw blurRad="38100" dist="38100" dir="2700000" algn="tl">
                    <a:srgbClr val="000000">
                      <a:alpha val="43137"/>
                    </a:srgbClr>
                  </a:outerShdw>
                </a:effectLst>
                <a:latin typeface="Miriam Fixed" panose="020B0509050101010101" pitchFamily="49" charset="-79"/>
                <a:cs typeface="Miriam Fixed" panose="020B0509050101010101" pitchFamily="49" charset="-79"/>
              </a:rPr>
              <a:t> </a:t>
            </a:r>
            <a:r>
              <a:rPr lang="en-US" altLang="en-US" sz="3200" b="1" spc="300" smtClean="0">
                <a:effectLst>
                  <a:outerShdw blurRad="38100" dist="38100" dir="2700000" algn="tl">
                    <a:srgbClr val="000000">
                      <a:alpha val="43137"/>
                    </a:srgbClr>
                  </a:outerShdw>
                </a:effectLst>
                <a:latin typeface="Miriam Fixed" panose="020B0509050101010101" pitchFamily="49" charset="-79"/>
                <a:cs typeface="Miriam Fixed" panose="020B0509050101010101" pitchFamily="49" charset="-79"/>
              </a:rPr>
              <a:t>Enabling Educators</a:t>
            </a:r>
            <a:br>
              <a:rPr lang="en-US" altLang="en-US" sz="3200" b="1" spc="300" smtClean="0">
                <a:effectLst>
                  <a:outerShdw blurRad="38100" dist="38100" dir="2700000" algn="tl">
                    <a:srgbClr val="000000">
                      <a:alpha val="43137"/>
                    </a:srgbClr>
                  </a:outerShdw>
                </a:effectLst>
                <a:latin typeface="Miriam Fixed" panose="020B0509050101010101" pitchFamily="49" charset="-79"/>
                <a:cs typeface="Miriam Fixed" panose="020B0509050101010101" pitchFamily="49" charset="-79"/>
              </a:rPr>
            </a:br>
            <a:r>
              <a:rPr lang="en-US" altLang="en-US" sz="3200" b="1" spc="300" smtClean="0">
                <a:effectLst>
                  <a:outerShdw blurRad="38100" dist="38100" dir="2700000" algn="tl">
                    <a:srgbClr val="000000">
                      <a:alpha val="43137"/>
                    </a:srgbClr>
                  </a:outerShdw>
                </a:effectLst>
                <a:latin typeface="Miriam Fixed" panose="020B0509050101010101" pitchFamily="49" charset="-79"/>
                <a:cs typeface="Miriam Fixed" panose="020B0509050101010101" pitchFamily="49" charset="-79"/>
              </a:rPr>
              <a:t>Symposium</a:t>
            </a:r>
            <a:r>
              <a:rPr lang="en-US" altLang="en-US" sz="3200" b="1" spc="300" dirty="0" smtClean="0">
                <a:effectLst>
                  <a:outerShdw blurRad="38100" dist="38100" dir="2700000" algn="tl">
                    <a:srgbClr val="000000">
                      <a:alpha val="43137"/>
                    </a:srgbClr>
                  </a:outerShdw>
                </a:effectLst>
                <a:latin typeface="Miriam Fixed" panose="020B0509050101010101" pitchFamily="49" charset="-79"/>
                <a:cs typeface="Miriam Fixed" panose="020B0509050101010101" pitchFamily="49" charset="-79"/>
              </a:rPr>
              <a:t/>
            </a:r>
            <a:br>
              <a:rPr lang="en-US" altLang="en-US" sz="3200" b="1" spc="300" dirty="0" smtClean="0">
                <a:effectLst>
                  <a:outerShdw blurRad="38100" dist="38100" dir="2700000" algn="tl">
                    <a:srgbClr val="000000">
                      <a:alpha val="43137"/>
                    </a:srgbClr>
                  </a:outerShdw>
                </a:effectLst>
                <a:latin typeface="Miriam Fixed" panose="020B0509050101010101" pitchFamily="49" charset="-79"/>
                <a:cs typeface="Miriam Fixed" panose="020B0509050101010101" pitchFamily="49" charset="-79"/>
              </a:rPr>
            </a:br>
            <a:r>
              <a:rPr lang="en-US" altLang="en-US" sz="3200" b="1" spc="300" dirty="0" smtClean="0">
                <a:effectLst>
                  <a:outerShdw blurRad="38100" dist="38100" dir="2700000" algn="tl">
                    <a:srgbClr val="000000">
                      <a:alpha val="43137"/>
                    </a:srgbClr>
                  </a:outerShdw>
                </a:effectLst>
                <a:latin typeface="Miriam Fixed" panose="020B0509050101010101" pitchFamily="49" charset="-79"/>
                <a:cs typeface="Miriam Fixed" panose="020B0509050101010101" pitchFamily="49" charset="-79"/>
              </a:rPr>
              <a:t>CQU Bundaberg 2014</a:t>
            </a:r>
            <a:endParaRPr lang="en-US" altLang="en-US" sz="3200" b="1" spc="300" dirty="0">
              <a:effectLst>
                <a:outerShdw blurRad="38100" dist="38100" dir="2700000" algn="tl">
                  <a:srgbClr val="000000">
                    <a:alpha val="43137"/>
                  </a:srgbClr>
                </a:outerShdw>
              </a:effectLst>
              <a:latin typeface="Miriam Fixed" panose="020B0509050101010101" pitchFamily="49" charset="-79"/>
              <a:cs typeface="Miriam Fixed" panose="020B0509050101010101" pitchFamily="49" charset="-79"/>
            </a:endParaRPr>
          </a:p>
        </p:txBody>
      </p:sp>
    </p:spTree>
    <p:extLst>
      <p:ext uri="{BB962C8B-B14F-4D97-AF65-F5344CB8AC3E}">
        <p14:creationId xmlns:p14="http://schemas.microsoft.com/office/powerpoint/2010/main" val="17615249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282154"/>
          </a:xfrm>
          <a:blipFill dpi="0" rotWithShape="1">
            <a:blip r:embed="rId4">
              <a:alphaModFix amt="68000"/>
            </a:blip>
            <a:srcRect/>
            <a:tile tx="0" ty="0" sx="100000" sy="100000" flip="none" algn="tl"/>
          </a:blipFill>
          <a:effectLst>
            <a:softEdge rad="63500"/>
          </a:effectLst>
        </p:spPr>
        <p:txBody>
          <a:bodyPr>
            <a:normAutofit/>
          </a:bodyPr>
          <a:lstStyle/>
          <a:p>
            <a:r>
              <a:rPr lang="en-AU" b="1" dirty="0" smtClean="0">
                <a:solidFill>
                  <a:schemeClr val="bg1"/>
                </a:solidFill>
                <a:effectLst>
                  <a:outerShdw blurRad="38100" dist="38100" dir="2700000" algn="tl">
                    <a:srgbClr val="000000">
                      <a:alpha val="43137"/>
                    </a:srgbClr>
                  </a:outerShdw>
                </a:effectLst>
                <a:latin typeface="Miriam Fixed" panose="020B0509050101010101" pitchFamily="49" charset="-79"/>
                <a:cs typeface="Miriam Fixed" panose="020B0509050101010101" pitchFamily="49" charset="-79"/>
              </a:rPr>
              <a:t>...from the soapbox...</a:t>
            </a:r>
            <a:endParaRPr lang="en-AU" b="1" dirty="0">
              <a:solidFill>
                <a:schemeClr val="bg1"/>
              </a:solidFill>
              <a:effectLst>
                <a:outerShdw blurRad="38100" dist="38100" dir="2700000" algn="tl">
                  <a:srgbClr val="000000">
                    <a:alpha val="43137"/>
                  </a:srgbClr>
                </a:outerShdw>
              </a:effectLst>
              <a:latin typeface="Miriam Fixed" panose="020B0509050101010101" pitchFamily="49" charset="-79"/>
              <a:cs typeface="Miriam Fixed" panose="020B0509050101010101" pitchFamily="49" charset="-79"/>
            </a:endParaRPr>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691680" y="188640"/>
            <a:ext cx="5924626" cy="6408712"/>
          </a:xfr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9672" y="122761"/>
            <a:ext cx="5946783" cy="6649851"/>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38665" y="185014"/>
            <a:ext cx="5708796" cy="6525344"/>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19672" y="158713"/>
            <a:ext cx="5937615" cy="6577946"/>
          </a:xfrm>
          <a:prstGeom prst="rect">
            <a:avLst/>
          </a:prstGeom>
        </p:spPr>
      </p:pic>
    </p:spTree>
    <p:extLst>
      <p:ext uri="{BB962C8B-B14F-4D97-AF65-F5344CB8AC3E}">
        <p14:creationId xmlns:p14="http://schemas.microsoft.com/office/powerpoint/2010/main" val="170414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568952" cy="1143000"/>
          </a:xfrm>
          <a:solidFill>
            <a:schemeClr val="bg1">
              <a:alpha val="32000"/>
            </a:schemeClr>
          </a:solidFill>
          <a:effectLst>
            <a:softEdge rad="63500"/>
          </a:effectLst>
        </p:spPr>
        <p:txBody>
          <a:bodyPr/>
          <a:lstStyle/>
          <a:p>
            <a:r>
              <a:rPr lang="en-AU"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Miriam Fixed" panose="020B0509050101010101" pitchFamily="49" charset="-79"/>
                <a:cs typeface="Miriam Fixed" panose="020B0509050101010101" pitchFamily="49" charset="-79"/>
              </a:rPr>
              <a:t>A</a:t>
            </a:r>
            <a:r>
              <a:rPr lang="en-AU" b="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Miriam Fixed" panose="020B0509050101010101" pitchFamily="49" charset="-79"/>
                <a:cs typeface="Miriam Fixed" panose="020B0509050101010101" pitchFamily="49" charset="-79"/>
              </a:rPr>
              <a:t>nswergarden</a:t>
            </a:r>
            <a:endParaRPr lang="en-AU"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Miriam Fixed" panose="020B0509050101010101" pitchFamily="49" charset="-79"/>
              <a:cs typeface="Miriam Fixed" panose="020B0509050101010101" pitchFamily="49" charset="-79"/>
            </a:endParaRP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67544" y="1412776"/>
            <a:ext cx="8280920" cy="5278577"/>
          </a:xfrm>
          <a:effectLst>
            <a:softEdge rad="31750"/>
          </a:effectLst>
        </p:spPr>
      </p:pic>
    </p:spTree>
    <p:extLst>
      <p:ext uri="{BB962C8B-B14F-4D97-AF65-F5344CB8AC3E}">
        <p14:creationId xmlns:p14="http://schemas.microsoft.com/office/powerpoint/2010/main" val="5807125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blipFill dpi="0" rotWithShape="1">
            <a:blip r:embed="rId4">
              <a:alphaModFix amt="50000"/>
            </a:blip>
            <a:srcRect/>
            <a:tile tx="0" ty="0" sx="100000" sy="100000" flip="none" algn="tl"/>
          </a:blipFill>
        </p:spPr>
        <p:txBody>
          <a:bodyPr>
            <a:normAutofit/>
          </a:bodyPr>
          <a:lstStyle/>
          <a:p>
            <a:r>
              <a:rPr lang="en-AU" b="1" dirty="0" smtClean="0">
                <a:solidFill>
                  <a:schemeClr val="bg1"/>
                </a:solidFill>
                <a:effectLst>
                  <a:outerShdw blurRad="38100" dist="38100" dir="2700000" algn="tl">
                    <a:srgbClr val="000000">
                      <a:alpha val="43137"/>
                    </a:srgbClr>
                  </a:outerShdw>
                </a:effectLst>
                <a:latin typeface="Miriam Fixed" panose="020B0509050101010101" pitchFamily="49" charset="-79"/>
                <a:cs typeface="Miriam Fixed" panose="020B0509050101010101" pitchFamily="49" charset="-79"/>
              </a:rPr>
              <a:t>iPad video</a:t>
            </a:r>
            <a:endParaRPr lang="en-AU" b="1" dirty="0">
              <a:solidFill>
                <a:schemeClr val="bg1"/>
              </a:solidFill>
              <a:effectLst>
                <a:outerShdw blurRad="38100" dist="38100" dir="2700000" algn="tl">
                  <a:srgbClr val="000000">
                    <a:alpha val="43137"/>
                  </a:srgbClr>
                </a:outerShdw>
              </a:effectLst>
              <a:latin typeface="Miriam Fixed" panose="020B0509050101010101" pitchFamily="49" charset="-79"/>
              <a:cs typeface="Miriam Fixed" panose="020B0509050101010101" pitchFamily="49" charset="-79"/>
            </a:endParaRPr>
          </a:p>
        </p:txBody>
      </p:sp>
      <p:sp>
        <p:nvSpPr>
          <p:cNvPr id="3" name="Content Placeholder 2"/>
          <p:cNvSpPr>
            <a:spLocks noGrp="1"/>
          </p:cNvSpPr>
          <p:nvPr>
            <p:ph idx="1"/>
          </p:nvPr>
        </p:nvSpPr>
        <p:spPr/>
        <p:txBody>
          <a:bodyPr/>
          <a:lstStyle/>
          <a:p>
            <a:endParaRPr lang="en-AU" dirty="0"/>
          </a:p>
        </p:txBody>
      </p:sp>
    </p:spTree>
    <p:extLst>
      <p:ext uri="{BB962C8B-B14F-4D97-AF65-F5344CB8AC3E}">
        <p14:creationId xmlns:p14="http://schemas.microsoft.com/office/powerpoint/2010/main" val="703059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32000"/>
            </a:schemeClr>
          </a:solidFill>
          <a:effectLst>
            <a:softEdge rad="31750"/>
          </a:effectLst>
        </p:spPr>
        <p:txBody>
          <a:bodyPr/>
          <a:lstStyle/>
          <a:p>
            <a:r>
              <a:rPr lang="en-AU" b="1" dirty="0" smtClean="0">
                <a:solidFill>
                  <a:schemeClr val="bg1"/>
                </a:solidFill>
                <a:effectLst>
                  <a:outerShdw blurRad="38100" dist="38100" dir="2700000" algn="tl">
                    <a:srgbClr val="000000">
                      <a:alpha val="43137"/>
                    </a:srgbClr>
                  </a:outerShdw>
                </a:effectLst>
                <a:latin typeface="Miriam Fixed" panose="020B0509050101010101" pitchFamily="49" charset="-79"/>
                <a:cs typeface="Miriam Fixed" panose="020B0509050101010101" pitchFamily="49" charset="-79"/>
              </a:rPr>
              <a:t>Padlet</a:t>
            </a:r>
            <a:endParaRPr lang="en-AU" b="1" dirty="0">
              <a:solidFill>
                <a:schemeClr val="bg1"/>
              </a:solidFill>
              <a:effectLst>
                <a:outerShdw blurRad="38100" dist="38100" dir="2700000" algn="tl">
                  <a:srgbClr val="000000">
                    <a:alpha val="43137"/>
                  </a:srgbClr>
                </a:outerShdw>
              </a:effectLst>
              <a:latin typeface="Miriam Fixed" panose="020B0509050101010101" pitchFamily="49" charset="-79"/>
              <a:cs typeface="Miriam Fixed" panose="020B0509050101010101" pitchFamily="49" charset="-79"/>
            </a:endParaRP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95536" y="1772816"/>
            <a:ext cx="8280920" cy="4641379"/>
          </a:xfrm>
          <a:effectLst>
            <a:softEdge rad="31750"/>
          </a:effectLst>
        </p:spPr>
      </p:pic>
    </p:spTree>
    <p:extLst>
      <p:ext uri="{BB962C8B-B14F-4D97-AF65-F5344CB8AC3E}">
        <p14:creationId xmlns:p14="http://schemas.microsoft.com/office/powerpoint/2010/main" val="23389651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84976" cy="1143000"/>
          </a:xfrm>
          <a:blipFill dpi="0" rotWithShape="1">
            <a:blip r:embed="rId3">
              <a:alphaModFix amt="54000"/>
            </a:blip>
            <a:srcRect/>
            <a:tile tx="0" ty="0" sx="100000" sy="100000" flip="none" algn="tl"/>
          </a:blipFill>
          <a:effectLst>
            <a:softEdge rad="63500"/>
          </a:effectLst>
        </p:spPr>
        <p:txBody>
          <a:bodyPr/>
          <a:lstStyle/>
          <a:p>
            <a:r>
              <a:rPr lang="en-AU" b="1" dirty="0" smtClean="0">
                <a:solidFill>
                  <a:schemeClr val="bg1"/>
                </a:solidFill>
                <a:effectLst>
                  <a:outerShdw blurRad="38100" dist="38100" dir="2700000" algn="tl">
                    <a:srgbClr val="000000">
                      <a:alpha val="43137"/>
                    </a:srgbClr>
                  </a:outerShdw>
                </a:effectLst>
                <a:latin typeface="Miriam Fixed" panose="020B0509050101010101" pitchFamily="49" charset="-79"/>
                <a:cs typeface="Miriam Fixed" panose="020B0509050101010101" pitchFamily="49" charset="-79"/>
              </a:rPr>
              <a:t>References</a:t>
            </a:r>
            <a:endParaRPr lang="en-AU" b="1" dirty="0">
              <a:solidFill>
                <a:schemeClr val="bg1"/>
              </a:solidFill>
              <a:effectLst>
                <a:outerShdw blurRad="38100" dist="38100" dir="2700000" algn="tl">
                  <a:srgbClr val="000000">
                    <a:alpha val="43137"/>
                  </a:srgbClr>
                </a:outerShdw>
              </a:effectLst>
              <a:latin typeface="Miriam Fixed" panose="020B0509050101010101" pitchFamily="49" charset="-79"/>
              <a:cs typeface="Miriam Fixed" panose="020B0509050101010101" pitchFamily="49" charset="-79"/>
            </a:endParaRPr>
          </a:p>
        </p:txBody>
      </p:sp>
      <p:sp>
        <p:nvSpPr>
          <p:cNvPr id="3" name="Content Placeholder 2"/>
          <p:cNvSpPr>
            <a:spLocks noGrp="1"/>
          </p:cNvSpPr>
          <p:nvPr>
            <p:ph idx="1"/>
          </p:nvPr>
        </p:nvSpPr>
        <p:spPr>
          <a:xfrm>
            <a:off x="251520" y="1600200"/>
            <a:ext cx="8640960" cy="4565104"/>
          </a:xfrm>
          <a:solidFill>
            <a:schemeClr val="bg1">
              <a:alpha val="57000"/>
            </a:schemeClr>
          </a:solidFill>
        </p:spPr>
        <p:txBody>
          <a:bodyPr/>
          <a:lstStyle/>
          <a:p>
            <a:r>
              <a:rPr lang="en-AU" sz="1800" b="1" dirty="0" err="1">
                <a:latin typeface="Miriam Fixed" panose="020B0509050101010101" pitchFamily="49" charset="-79"/>
                <a:cs typeface="Miriam Fixed" panose="020B0509050101010101" pitchFamily="49" charset="-79"/>
              </a:rPr>
              <a:t>Bamber</a:t>
            </a:r>
            <a:r>
              <a:rPr lang="en-AU" sz="1800" b="1" dirty="0">
                <a:latin typeface="Miriam Fixed" panose="020B0509050101010101" pitchFamily="49" charset="-79"/>
                <a:cs typeface="Miriam Fixed" panose="020B0509050101010101" pitchFamily="49" charset="-79"/>
              </a:rPr>
              <a:t>, J </a:t>
            </a:r>
            <a:r>
              <a:rPr lang="en-AU" sz="1800" b="1" dirty="0" smtClean="0">
                <a:latin typeface="Miriam Fixed" panose="020B0509050101010101" pitchFamily="49" charset="-79"/>
                <a:cs typeface="Miriam Fixed" panose="020B0509050101010101" pitchFamily="49" charset="-79"/>
              </a:rPr>
              <a:t>&amp; </a:t>
            </a:r>
            <a:r>
              <a:rPr lang="en-AU" sz="1800" b="1" dirty="0" err="1" smtClean="0">
                <a:latin typeface="Miriam Fixed" panose="020B0509050101010101" pitchFamily="49" charset="-79"/>
                <a:cs typeface="Miriam Fixed" panose="020B0509050101010101" pitchFamily="49" charset="-79"/>
              </a:rPr>
              <a:t>Tett</a:t>
            </a:r>
            <a:r>
              <a:rPr lang="en-AU" sz="1800" b="1" dirty="0">
                <a:latin typeface="Miriam Fixed" panose="020B0509050101010101" pitchFamily="49" charset="-79"/>
                <a:cs typeface="Miriam Fixed" panose="020B0509050101010101" pitchFamily="49" charset="-79"/>
              </a:rPr>
              <a:t>, L (2000) Transforming the learning experiences of non-traditional students : A perspective from higher education</a:t>
            </a:r>
            <a:r>
              <a:rPr lang="en-AU" sz="1800" dirty="0">
                <a:latin typeface="Miriam Fixed" panose="020B0509050101010101" pitchFamily="49" charset="-79"/>
                <a:cs typeface="Miriam Fixed" panose="020B0509050101010101" pitchFamily="49" charset="-79"/>
              </a:rPr>
              <a:t>. </a:t>
            </a:r>
            <a:r>
              <a:rPr lang="en-AU" sz="1800" b="1" dirty="0">
                <a:latin typeface="Miriam Fixed" panose="020B0509050101010101" pitchFamily="49" charset="-79"/>
                <a:cs typeface="Miriam Fixed" panose="020B0509050101010101" pitchFamily="49" charset="-79"/>
              </a:rPr>
              <a:t>Studies in Continuing Education.</a:t>
            </a:r>
          </a:p>
          <a:p>
            <a:r>
              <a:rPr lang="en-AU" sz="1800" b="1" dirty="0" smtClean="0">
                <a:latin typeface="Miriam Fixed" panose="020B0509050101010101" pitchFamily="49" charset="-79"/>
                <a:cs typeface="Miriam Fixed" panose="020B0509050101010101" pitchFamily="49" charset="-79"/>
              </a:rPr>
              <a:t>Hunt</a:t>
            </a:r>
            <a:r>
              <a:rPr lang="en-AU" sz="1800" b="1" dirty="0">
                <a:latin typeface="Miriam Fixed" panose="020B0509050101010101" pitchFamily="49" charset="-79"/>
                <a:cs typeface="Miriam Fixed" panose="020B0509050101010101" pitchFamily="49" charset="-79"/>
              </a:rPr>
              <a:t>, L &amp; Chalmers, D (</a:t>
            </a:r>
            <a:r>
              <a:rPr lang="en-AU" sz="1800" b="1" dirty="0" err="1">
                <a:latin typeface="Miriam Fixed" panose="020B0509050101010101" pitchFamily="49" charset="-79"/>
                <a:cs typeface="Miriam Fixed" panose="020B0509050101010101" pitchFamily="49" charset="-79"/>
              </a:rPr>
              <a:t>Eds</a:t>
            </a:r>
            <a:r>
              <a:rPr lang="en-AU" sz="1800" b="1" dirty="0">
                <a:latin typeface="Miriam Fixed" panose="020B0509050101010101" pitchFamily="49" charset="-79"/>
                <a:cs typeface="Miriam Fixed" panose="020B0509050101010101" pitchFamily="49" charset="-79"/>
              </a:rPr>
              <a:t>)(2012) </a:t>
            </a:r>
            <a:r>
              <a:rPr lang="en-AU" sz="1800" b="1" i="1" dirty="0">
                <a:latin typeface="Miriam Fixed" panose="020B0509050101010101" pitchFamily="49" charset="-79"/>
                <a:cs typeface="Miriam Fixed" panose="020B0509050101010101" pitchFamily="49" charset="-79"/>
              </a:rPr>
              <a:t>University Teaching in Focus. A learning-centred approach.</a:t>
            </a:r>
            <a:r>
              <a:rPr lang="en-AU" sz="1800" b="1" dirty="0">
                <a:latin typeface="Miriam Fixed" panose="020B0509050101010101" pitchFamily="49" charset="-79"/>
                <a:cs typeface="Miriam Fixed" panose="020B0509050101010101" pitchFamily="49" charset="-79"/>
              </a:rPr>
              <a:t> Victoria:</a:t>
            </a:r>
            <a:r>
              <a:rPr lang="en-AU" sz="1800" b="1" i="1" dirty="0">
                <a:latin typeface="Miriam Fixed" panose="020B0509050101010101" pitchFamily="49" charset="-79"/>
                <a:cs typeface="Miriam Fixed" panose="020B0509050101010101" pitchFamily="49" charset="-79"/>
              </a:rPr>
              <a:t> </a:t>
            </a:r>
            <a:r>
              <a:rPr lang="en-AU" sz="1800" b="1" dirty="0">
                <a:latin typeface="Miriam Fixed" panose="020B0509050101010101" pitchFamily="49" charset="-79"/>
                <a:cs typeface="Miriam Fixed" panose="020B0509050101010101" pitchFamily="49" charset="-79"/>
              </a:rPr>
              <a:t>ACER.</a:t>
            </a:r>
            <a:endParaRPr lang="en-AU" sz="1800" dirty="0"/>
          </a:p>
          <a:p>
            <a:r>
              <a:rPr lang="en-AU" sz="1800" b="1" dirty="0" smtClean="0">
                <a:latin typeface="Miriam Fixed" panose="020B0509050101010101" pitchFamily="49" charset="-79"/>
                <a:cs typeface="Miriam Fixed" panose="020B0509050101010101" pitchFamily="49" charset="-79"/>
              </a:rPr>
              <a:t>Nelsen, K &amp; </a:t>
            </a:r>
            <a:r>
              <a:rPr lang="en-AU" sz="1800" b="1" dirty="0" err="1" smtClean="0">
                <a:latin typeface="Miriam Fixed" panose="020B0509050101010101" pitchFamily="49" charset="-79"/>
                <a:cs typeface="Miriam Fixed" panose="020B0509050101010101" pitchFamily="49" charset="-79"/>
              </a:rPr>
              <a:t>Creagh</a:t>
            </a:r>
            <a:r>
              <a:rPr lang="en-AU" sz="1800" b="1" dirty="0" smtClean="0">
                <a:latin typeface="Miriam Fixed" panose="020B0509050101010101" pitchFamily="49" charset="-79"/>
                <a:cs typeface="Miriam Fixed" panose="020B0509050101010101" pitchFamily="49" charset="-79"/>
              </a:rPr>
              <a:t>, T (2012)</a:t>
            </a:r>
            <a:r>
              <a:rPr lang="en-AU" sz="1800" b="1" i="1" dirty="0" smtClean="0">
                <a:latin typeface="Miriam Fixed" panose="020B0509050101010101" pitchFamily="49" charset="-79"/>
                <a:cs typeface="Miriam Fixed" panose="020B0509050101010101" pitchFamily="49" charset="-79"/>
              </a:rPr>
              <a:t> A social justice framework for safeguarding student learning engagement. </a:t>
            </a:r>
            <a:r>
              <a:rPr lang="en-AU" sz="1800" b="1" dirty="0" smtClean="0">
                <a:latin typeface="Miriam Fixed" panose="020B0509050101010101" pitchFamily="49" charset="-79"/>
                <a:cs typeface="Miriam Fixed" panose="020B0509050101010101" pitchFamily="49" charset="-79"/>
              </a:rPr>
              <a:t>Retrieved June 12</a:t>
            </a:r>
            <a:r>
              <a:rPr lang="en-AU" sz="1800" b="1" baseline="30000" dirty="0" smtClean="0">
                <a:latin typeface="Miriam Fixed" panose="020B0509050101010101" pitchFamily="49" charset="-79"/>
                <a:cs typeface="Miriam Fixed" panose="020B0509050101010101" pitchFamily="49" charset="-79"/>
              </a:rPr>
              <a:t>th</a:t>
            </a:r>
            <a:r>
              <a:rPr lang="en-AU" sz="1800" b="1" dirty="0" smtClean="0">
                <a:latin typeface="Miriam Fixed" panose="020B0509050101010101" pitchFamily="49" charset="-79"/>
                <a:cs typeface="Miriam Fixed" panose="020B0509050101010101" pitchFamily="49" charset="-79"/>
              </a:rPr>
              <a:t>, 2014, from  </a:t>
            </a:r>
            <a:r>
              <a:rPr lang="en-AU" sz="1800" b="1" dirty="0" smtClean="0">
                <a:latin typeface="Miriam Fixed" panose="020B0509050101010101" pitchFamily="49" charset="-79"/>
                <a:cs typeface="Miriam Fixed" panose="020B0509050101010101" pitchFamily="49" charset="-79"/>
                <a:hlinkClick r:id="rId4"/>
              </a:rPr>
              <a:t>www.safeguardingstudentlearning.net</a:t>
            </a:r>
            <a:endParaRPr lang="en-AU" sz="1800" b="1" dirty="0" smtClean="0">
              <a:latin typeface="Miriam Fixed" panose="020B0509050101010101" pitchFamily="49" charset="-79"/>
              <a:cs typeface="Miriam Fixed" panose="020B0509050101010101" pitchFamily="49" charset="-79"/>
            </a:endParaRPr>
          </a:p>
          <a:p>
            <a:r>
              <a:rPr lang="en-AU" sz="1800" b="1" dirty="0">
                <a:latin typeface="Miriam Fixed" panose="020B0509050101010101" pitchFamily="49" charset="-79"/>
                <a:ea typeface="SimSun"/>
                <a:cs typeface="Miriam Fixed" panose="020B0509050101010101" pitchFamily="49" charset="-79"/>
              </a:rPr>
              <a:t>Trifonas, P. P. (2002). </a:t>
            </a:r>
            <a:r>
              <a:rPr lang="en-AU" sz="1800" b="1" i="1" dirty="0">
                <a:latin typeface="Miriam Fixed" panose="020B0509050101010101" pitchFamily="49" charset="-79"/>
                <a:ea typeface="SimSun"/>
                <a:cs typeface="Miriam Fixed" panose="020B0509050101010101" pitchFamily="49" charset="-79"/>
              </a:rPr>
              <a:t>Revolutionary pedagogies: Cultural politics, instituting education, and the discourse of theory</a:t>
            </a:r>
            <a:r>
              <a:rPr lang="en-AU" sz="1800" b="1" dirty="0">
                <a:latin typeface="Miriam Fixed" panose="020B0509050101010101" pitchFamily="49" charset="-79"/>
                <a:ea typeface="SimSun"/>
                <a:cs typeface="Miriam Fixed" panose="020B0509050101010101" pitchFamily="49" charset="-79"/>
              </a:rPr>
              <a:t>. London: Taylor &amp; Francis e-Library. Retrieved from http://books.google.com/books?hl=en&amp;lr=&amp;id=l8fx2-gSuoAC&amp;oi=fnd&amp;pg=PR9&amp;dq=Revolutionary+Pedagogies:+Cultural+Politics,+Instituting+Education,+and+the+Discourse+of+Theory&amp;ots=ITE27q7HsD&amp;sig=czYKDfKAT0L_vQIO1oBl_DrJ2l0</a:t>
            </a:r>
            <a:endParaRPr lang="en-AU" sz="2000" b="1" dirty="0">
              <a:latin typeface="Miriam Fixed" panose="020B0509050101010101" pitchFamily="49" charset="-79"/>
              <a:ea typeface="SimSun"/>
              <a:cs typeface="Miriam Fixed" panose="020B0509050101010101" pitchFamily="49" charset="-79"/>
            </a:endParaRPr>
          </a:p>
          <a:p>
            <a:endParaRPr lang="en-AU" sz="1800" b="1" dirty="0" smtClean="0">
              <a:latin typeface="Miriam Fixed" panose="020B0509050101010101" pitchFamily="49" charset="-79"/>
              <a:cs typeface="Miriam Fixed" panose="020B0509050101010101" pitchFamily="49" charset="-79"/>
            </a:endParaRPr>
          </a:p>
        </p:txBody>
      </p:sp>
    </p:spTree>
    <p:extLst>
      <p:ext uri="{BB962C8B-B14F-4D97-AF65-F5344CB8AC3E}">
        <p14:creationId xmlns:p14="http://schemas.microsoft.com/office/powerpoint/2010/main" val="3999455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323528" y="476672"/>
            <a:ext cx="8500585" cy="5688632"/>
          </a:xfrm>
          <a:effectLst>
            <a:softEdge rad="31750"/>
          </a:effectLst>
        </p:spPr>
      </p:pic>
    </p:spTree>
    <p:extLst>
      <p:ext uri="{BB962C8B-B14F-4D97-AF65-F5344CB8AC3E}">
        <p14:creationId xmlns:p14="http://schemas.microsoft.com/office/powerpoint/2010/main" val="3979972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75656" y="404664"/>
            <a:ext cx="5904656" cy="58909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675074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40960" cy="1143000"/>
          </a:xfrm>
          <a:solidFill>
            <a:schemeClr val="bg1">
              <a:alpha val="32000"/>
            </a:schemeClr>
          </a:solidFill>
          <a:effectLst>
            <a:softEdge rad="63500"/>
          </a:effectLst>
        </p:spPr>
        <p:txBody>
          <a:bodyPr>
            <a:normAutofit fontScale="90000"/>
          </a:bodyPr>
          <a:lstStyle/>
          <a:p>
            <a:r>
              <a:rPr lang="en-AU" b="1" dirty="0" err="1" smtClean="0">
                <a:solidFill>
                  <a:schemeClr val="bg1"/>
                </a:solidFill>
                <a:effectLst>
                  <a:outerShdw blurRad="38100" dist="38100" dir="2700000" algn="tl">
                    <a:srgbClr val="000000">
                      <a:alpha val="43137"/>
                    </a:srgbClr>
                  </a:outerShdw>
                </a:effectLst>
                <a:latin typeface="Miriam Fixed" panose="020B0509050101010101" pitchFamily="49" charset="-79"/>
                <a:cs typeface="Miriam Fixed" panose="020B0509050101010101" pitchFamily="49" charset="-79"/>
              </a:rPr>
              <a:t>Kellner’s</a:t>
            </a:r>
            <a:r>
              <a:rPr lang="en-AU" b="1" dirty="0" smtClean="0">
                <a:solidFill>
                  <a:schemeClr val="bg1"/>
                </a:solidFill>
                <a:effectLst>
                  <a:outerShdw blurRad="38100" dist="38100" dir="2700000" algn="tl">
                    <a:srgbClr val="000000">
                      <a:alpha val="43137"/>
                    </a:srgbClr>
                  </a:outerShdw>
                </a:effectLst>
                <a:latin typeface="Miriam Fixed" panose="020B0509050101010101" pitchFamily="49" charset="-79"/>
                <a:cs typeface="Miriam Fixed" panose="020B0509050101010101" pitchFamily="49" charset="-79"/>
              </a:rPr>
              <a:t> definition of computer literacy (2002)</a:t>
            </a:r>
            <a:endParaRPr lang="en-AU" b="1" dirty="0">
              <a:solidFill>
                <a:schemeClr val="bg1"/>
              </a:solidFill>
              <a:effectLst>
                <a:outerShdw blurRad="38100" dist="38100" dir="2700000" algn="tl">
                  <a:srgbClr val="000000">
                    <a:alpha val="43137"/>
                  </a:srgbClr>
                </a:outerShdw>
              </a:effectLst>
              <a:latin typeface="Miriam Fixed" panose="020B0509050101010101" pitchFamily="49" charset="-79"/>
              <a:cs typeface="Miriam Fixed" panose="020B0509050101010101" pitchFamily="49" charset="-79"/>
            </a:endParaRPr>
          </a:p>
        </p:txBody>
      </p:sp>
      <p:sp>
        <p:nvSpPr>
          <p:cNvPr id="3" name="Content Placeholder 2"/>
          <p:cNvSpPr>
            <a:spLocks noGrp="1"/>
          </p:cNvSpPr>
          <p:nvPr>
            <p:ph idx="1"/>
          </p:nvPr>
        </p:nvSpPr>
        <p:spPr>
          <a:xfrm>
            <a:off x="179512" y="1484784"/>
            <a:ext cx="8712968" cy="5112568"/>
          </a:xfrm>
          <a:solidFill>
            <a:schemeClr val="bg1">
              <a:alpha val="66000"/>
            </a:schemeClr>
          </a:solidFill>
          <a:effectLst>
            <a:outerShdw blurRad="50800" dist="38100" dir="2700000" algn="tl" rotWithShape="0">
              <a:prstClr val="black">
                <a:alpha val="40000"/>
              </a:prstClr>
            </a:outerShdw>
            <a:softEdge rad="63500"/>
          </a:effectLst>
        </p:spPr>
        <p:txBody>
          <a:bodyPr>
            <a:normAutofit fontScale="62500" lnSpcReduction="20000"/>
          </a:bodyPr>
          <a:lstStyle/>
          <a:p>
            <a:pPr marL="0" indent="0" algn="ctr">
              <a:lnSpc>
                <a:spcPct val="120000"/>
              </a:lnSpc>
              <a:buNone/>
            </a:pPr>
            <a:r>
              <a:rPr lang="en-AU" b="1" dirty="0" smtClean="0">
                <a:latin typeface="Miriam Fixed" panose="020B0509050101010101" pitchFamily="49" charset="-79"/>
                <a:cs typeface="Miriam Fixed" panose="020B0509050101010101" pitchFamily="49" charset="-79"/>
              </a:rPr>
              <a:t>‘Genuine computer literacy involves not just technical knowledge and skills, but refined reading, writing, research and communicating ability that involves heightened capacities for critically accessing, analysing, interpreting and processing print, image, sound and multimedia material. Computer literacy involves the ability to discover and access information and intensified abilities to read, to scan texts, computer databases and Web sites, and to download or print the information in a form appropriate for further information processing. Utilizing information accessed in an educational context further requires putting it together in meaningful patterns and mosaics to construct meanings and interpretations, to contextualize and evaluate, and to discuss and articulate one’s own views’</a:t>
            </a:r>
            <a:endParaRPr lang="en-AU" b="1" dirty="0">
              <a:latin typeface="Miriam Fixed" panose="020B0509050101010101" pitchFamily="49" charset="-79"/>
              <a:cs typeface="Miriam Fixed" panose="020B0509050101010101" pitchFamily="49" charset="-79"/>
            </a:endParaRPr>
          </a:p>
        </p:txBody>
      </p:sp>
    </p:spTree>
    <p:extLst>
      <p:ext uri="{BB962C8B-B14F-4D97-AF65-F5344CB8AC3E}">
        <p14:creationId xmlns:p14="http://schemas.microsoft.com/office/powerpoint/2010/main" val="33880513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39552" y="278650"/>
            <a:ext cx="8136904" cy="61026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67891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8000" r="-18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79512" y="476672"/>
            <a:ext cx="8856984" cy="1470025"/>
          </a:xfrm>
          <a:blipFill>
            <a:blip r:embed="rId4"/>
            <a:tile tx="0" ty="0" sx="100000" sy="100000" flip="none" algn="tl"/>
          </a:blipFill>
          <a:effectLst>
            <a:outerShdw blurRad="50800" dist="38100" algn="l" rotWithShape="0">
              <a:prstClr val="black">
                <a:alpha val="40000"/>
              </a:prstClr>
            </a:outerShdw>
            <a:softEdge rad="63500"/>
          </a:effectLst>
        </p:spPr>
        <p:txBody>
          <a:bodyPr/>
          <a:lstStyle/>
          <a:p>
            <a:r>
              <a:rPr lang="en-AU" b="1" dirty="0" smtClean="0">
                <a:solidFill>
                  <a:schemeClr val="bg1"/>
                </a:solidFill>
                <a:effectLst>
                  <a:outerShdw blurRad="38100" dist="38100" dir="2700000" algn="tl">
                    <a:srgbClr val="000000">
                      <a:alpha val="43137"/>
                    </a:srgbClr>
                  </a:outerShdw>
                </a:effectLst>
                <a:latin typeface="Miriam Fixed" panose="020B0509050101010101" pitchFamily="49" charset="-79"/>
                <a:ea typeface="Microsoft Yi Baiti" panose="03000500000000000000" pitchFamily="66" charset="0"/>
                <a:cs typeface="Miriam Fixed" panose="020B0509050101010101" pitchFamily="49" charset="-79"/>
              </a:rPr>
              <a:t>Student Voices from the </a:t>
            </a:r>
            <a:r>
              <a:rPr lang="en-AU" spc="610" dirty="0" smtClean="0">
                <a:solidFill>
                  <a:schemeClr val="bg1"/>
                </a:solidFill>
                <a:effectLst>
                  <a:outerShdw blurRad="38100" dist="38100" dir="2700000" algn="tl">
                    <a:srgbClr val="000000">
                      <a:alpha val="43137"/>
                    </a:srgbClr>
                  </a:outerShdw>
                </a:effectLst>
                <a:latin typeface="Stencil" panose="040409050D0802020404" pitchFamily="82" charset="0"/>
                <a:ea typeface="Microsoft Yi Baiti" panose="03000500000000000000" pitchFamily="66" charset="0"/>
                <a:cs typeface="Miriam Fixed" panose="020B0509050101010101" pitchFamily="49" charset="-79"/>
              </a:rPr>
              <a:t>Soapbox</a:t>
            </a:r>
            <a:endParaRPr lang="en-AU" spc="610" dirty="0">
              <a:solidFill>
                <a:schemeClr val="bg1"/>
              </a:solidFill>
              <a:effectLst>
                <a:outerShdw blurRad="38100" dist="38100" dir="2700000" algn="tl">
                  <a:srgbClr val="000000">
                    <a:alpha val="43137"/>
                  </a:srgbClr>
                </a:outerShdw>
              </a:effectLst>
              <a:latin typeface="Stencil" panose="040409050D0802020404" pitchFamily="82" charset="0"/>
              <a:ea typeface="Microsoft Yi Baiti" panose="03000500000000000000" pitchFamily="66" charset="0"/>
              <a:cs typeface="Miriam Fixed" panose="020B0509050101010101" pitchFamily="49" charset="-79"/>
            </a:endParaRPr>
          </a:p>
        </p:txBody>
      </p:sp>
      <p:sp>
        <p:nvSpPr>
          <p:cNvPr id="5" name="Subtitle 4"/>
          <p:cNvSpPr>
            <a:spLocks noGrp="1"/>
          </p:cNvSpPr>
          <p:nvPr>
            <p:ph type="subTitle" idx="1"/>
          </p:nvPr>
        </p:nvSpPr>
        <p:spPr>
          <a:xfrm>
            <a:off x="683568" y="5805265"/>
            <a:ext cx="7920880" cy="936104"/>
          </a:xfrm>
          <a:solidFill>
            <a:schemeClr val="bg1">
              <a:alpha val="46000"/>
            </a:schemeClr>
          </a:solidFill>
          <a:effectLst>
            <a:softEdge rad="31750"/>
          </a:effectLst>
        </p:spPr>
        <p:txBody>
          <a:bodyPr>
            <a:normAutofit fontScale="62500" lnSpcReduction="20000"/>
          </a:bodyPr>
          <a:lstStyle/>
          <a:p>
            <a:r>
              <a:rPr lang="en-AU" sz="2800" b="1" spc="-150" dirty="0" smtClean="0">
                <a:solidFill>
                  <a:schemeClr val="tx1"/>
                </a:solidFill>
                <a:effectLst>
                  <a:outerShdw blurRad="38100" dist="38100" dir="2700000" algn="tl">
                    <a:srgbClr val="000000">
                      <a:alpha val="43137"/>
                    </a:srgbClr>
                  </a:outerShdw>
                </a:effectLst>
                <a:latin typeface="Miriam Fixed" panose="020B0509050101010101" pitchFamily="49" charset="-79"/>
                <a:cs typeface="Miriam Fixed" panose="020B0509050101010101" pitchFamily="49" charset="-79"/>
              </a:rPr>
              <a:t>Marguerite Westacott and Kelly Chambers</a:t>
            </a:r>
          </a:p>
          <a:p>
            <a:r>
              <a:rPr lang="en-AU" sz="2800" b="1" spc="-150" dirty="0" smtClean="0">
                <a:solidFill>
                  <a:schemeClr val="tx1"/>
                </a:solidFill>
                <a:effectLst>
                  <a:outerShdw blurRad="38100" dist="38100" dir="2700000" algn="tl">
                    <a:srgbClr val="000000">
                      <a:alpha val="43137"/>
                    </a:srgbClr>
                  </a:outerShdw>
                </a:effectLst>
                <a:latin typeface="Miriam Fixed" panose="020B0509050101010101" pitchFamily="49" charset="-79"/>
                <a:cs typeface="Miriam Fixed" panose="020B0509050101010101" pitchFamily="49" charset="-79"/>
              </a:rPr>
              <a:t>Associate Lecturers </a:t>
            </a:r>
          </a:p>
          <a:p>
            <a:r>
              <a:rPr lang="en-AU" sz="2800" b="1" spc="-150" dirty="0" smtClean="0">
                <a:solidFill>
                  <a:schemeClr val="tx1"/>
                </a:solidFill>
                <a:effectLst>
                  <a:outerShdw blurRad="38100" dist="38100" dir="2700000" algn="tl">
                    <a:srgbClr val="000000">
                      <a:alpha val="43137"/>
                    </a:srgbClr>
                  </a:outerShdw>
                </a:effectLst>
                <a:latin typeface="Miriam Fixed" panose="020B0509050101010101" pitchFamily="49" charset="-79"/>
                <a:cs typeface="Miriam Fixed" panose="020B0509050101010101" pitchFamily="49" charset="-79"/>
              </a:rPr>
              <a:t>Tertiary Preparation Pathway USC</a:t>
            </a:r>
          </a:p>
        </p:txBody>
      </p:sp>
    </p:spTree>
    <p:extLst>
      <p:ext uri="{BB962C8B-B14F-4D97-AF65-F5344CB8AC3E}">
        <p14:creationId xmlns:p14="http://schemas.microsoft.com/office/powerpoint/2010/main" val="3355439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08520" y="2130425"/>
            <a:ext cx="9252520" cy="1470025"/>
          </a:xfrm>
          <a:blipFill dpi="0" rotWithShape="1">
            <a:blip r:embed="rId3">
              <a:alphaModFix amt="78000"/>
            </a:blip>
            <a:srcRect/>
            <a:tile tx="0" ty="0" sx="100000" sy="100000" flip="none" algn="tl"/>
          </a:blipFill>
          <a:effectLst>
            <a:softEdge rad="63500"/>
          </a:effectLst>
        </p:spPr>
        <p:txBody>
          <a:bodyPr>
            <a:normAutofit/>
          </a:bodyPr>
          <a:lstStyle/>
          <a:p>
            <a:r>
              <a:rPr lang="en-AU" b="1" dirty="0" smtClean="0">
                <a:solidFill>
                  <a:schemeClr val="bg1"/>
                </a:solidFill>
                <a:effectLst>
                  <a:outerShdw blurRad="38100" dist="38100" dir="2700000" algn="tl">
                    <a:srgbClr val="000000">
                      <a:alpha val="43137"/>
                    </a:srgbClr>
                  </a:outerShdw>
                </a:effectLst>
                <a:latin typeface="Miriam Fixed" panose="020B0509050101010101" pitchFamily="49" charset="-79"/>
                <a:cs typeface="Miriam Fixed" panose="020B0509050101010101" pitchFamily="49" charset="-79"/>
              </a:rPr>
              <a:t>What is computer literacy?</a:t>
            </a:r>
            <a:endParaRPr lang="en-AU" b="1" dirty="0">
              <a:solidFill>
                <a:schemeClr val="bg1"/>
              </a:solidFill>
              <a:effectLst>
                <a:outerShdw blurRad="38100" dist="38100" dir="2700000" algn="tl">
                  <a:srgbClr val="000000">
                    <a:alpha val="43137"/>
                  </a:srgbClr>
                </a:outerShdw>
              </a:effectLst>
              <a:latin typeface="Miriam Fixed" panose="020B0509050101010101" pitchFamily="49" charset="-79"/>
              <a:cs typeface="Miriam Fixed" panose="020B0509050101010101" pitchFamily="49" charset="-79"/>
            </a:endParaRPr>
          </a:p>
        </p:txBody>
      </p:sp>
    </p:spTree>
    <p:extLst>
      <p:ext uri="{BB962C8B-B14F-4D97-AF65-F5344CB8AC3E}">
        <p14:creationId xmlns:p14="http://schemas.microsoft.com/office/powerpoint/2010/main" val="421276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23528" y="274638"/>
            <a:ext cx="8496944" cy="1143000"/>
          </a:xfrm>
          <a:solidFill>
            <a:schemeClr val="bg1">
              <a:alpha val="38000"/>
            </a:schemeClr>
          </a:solidFill>
          <a:effectLst>
            <a:softEdge rad="63500"/>
          </a:effectLst>
        </p:spPr>
        <p:txBody>
          <a:bodyPr/>
          <a:lstStyle/>
          <a:p>
            <a:r>
              <a:rPr lang="en-AU" b="1" dirty="0" smtClean="0">
                <a:solidFill>
                  <a:schemeClr val="bg1"/>
                </a:solidFill>
                <a:effectLst>
                  <a:outerShdw blurRad="38100" dist="38100" dir="2700000" algn="tl">
                    <a:srgbClr val="000000">
                      <a:alpha val="43137"/>
                    </a:srgbClr>
                  </a:outerShdw>
                </a:effectLst>
                <a:latin typeface="Miriam Fixed" panose="020B0509050101010101" pitchFamily="49" charset="-79"/>
                <a:cs typeface="Miriam Fixed" panose="020B0509050101010101" pitchFamily="49" charset="-79"/>
              </a:rPr>
              <a:t>Student Response System</a:t>
            </a:r>
            <a:endParaRPr lang="en-AU" b="1" dirty="0">
              <a:solidFill>
                <a:schemeClr val="bg1"/>
              </a:solidFill>
              <a:effectLst>
                <a:outerShdw blurRad="38100" dist="38100" dir="2700000" algn="tl">
                  <a:srgbClr val="000000">
                    <a:alpha val="43137"/>
                  </a:srgbClr>
                </a:outerShdw>
              </a:effectLst>
              <a:latin typeface="Miriam Fixed" panose="020B0509050101010101" pitchFamily="49" charset="-79"/>
              <a:cs typeface="Miriam Fixed" panose="020B0509050101010101" pitchFamily="49" charset="-79"/>
            </a:endParaRPr>
          </a:p>
        </p:txBody>
      </p:sp>
      <p:pic>
        <p:nvPicPr>
          <p:cNvPr id="4" name="Content Placeholder 3"/>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5148063" y="1916832"/>
            <a:ext cx="3847075" cy="3600400"/>
          </a:xfrm>
          <a:prstGeom prst="rect">
            <a:avLst/>
          </a:prstGeom>
          <a:ln>
            <a:noFill/>
          </a:ln>
          <a:effectLst>
            <a:outerShdw blurRad="190500" algn="tl" rotWithShape="0">
              <a:srgbClr val="000000">
                <a:alpha val="70000"/>
              </a:srgbClr>
            </a:outerShdw>
            <a:softEdge rad="31750"/>
          </a:effectLst>
        </p:spPr>
      </p:pic>
      <p:sp>
        <p:nvSpPr>
          <p:cNvPr id="5" name="Content Placeholder 4"/>
          <p:cNvSpPr>
            <a:spLocks noGrp="1"/>
          </p:cNvSpPr>
          <p:nvPr>
            <p:ph sz="half" idx="2"/>
          </p:nvPr>
        </p:nvSpPr>
        <p:spPr>
          <a:xfrm>
            <a:off x="251520" y="1916832"/>
            <a:ext cx="4680520" cy="3600400"/>
          </a:xfrm>
          <a:solidFill>
            <a:schemeClr val="bg1">
              <a:alpha val="40000"/>
            </a:schemeClr>
          </a:solidFill>
          <a:effectLst>
            <a:softEdge rad="31750"/>
          </a:effectLst>
        </p:spPr>
        <p:txBody>
          <a:bodyPr/>
          <a:lstStyle/>
          <a:p>
            <a:r>
              <a:rPr lang="en-AU" b="1" dirty="0" smtClean="0">
                <a:latin typeface="Miriam Fixed" panose="020B0509050101010101" pitchFamily="49" charset="-79"/>
                <a:cs typeface="Miriam Fixed" panose="020B0509050101010101" pitchFamily="49" charset="-79"/>
              </a:rPr>
              <a:t>Google – ‘</a:t>
            </a:r>
            <a:r>
              <a:rPr lang="en-AU" b="1" dirty="0" err="1" smtClean="0">
                <a:latin typeface="Miriam Fixed" panose="020B0509050101010101" pitchFamily="49" charset="-79"/>
                <a:cs typeface="Miriam Fixed" panose="020B0509050101010101" pitchFamily="49" charset="-79"/>
              </a:rPr>
              <a:t>appgosoapbox</a:t>
            </a:r>
            <a:r>
              <a:rPr lang="en-AU" b="1" dirty="0" smtClean="0">
                <a:latin typeface="Miriam Fixed" panose="020B0509050101010101" pitchFamily="49" charset="-79"/>
                <a:cs typeface="Miriam Fixed" panose="020B0509050101010101" pitchFamily="49" charset="-79"/>
              </a:rPr>
              <a:t>’</a:t>
            </a:r>
          </a:p>
          <a:p>
            <a:pPr marL="0" indent="0">
              <a:buNone/>
            </a:pPr>
            <a:endParaRPr lang="en-AU" b="1" dirty="0">
              <a:latin typeface="Miriam Fixed" panose="020B0509050101010101" pitchFamily="49" charset="-79"/>
              <a:cs typeface="Miriam Fixed" panose="020B0509050101010101" pitchFamily="49" charset="-79"/>
            </a:endParaRPr>
          </a:p>
          <a:p>
            <a:r>
              <a:rPr lang="en-AU" b="1" dirty="0" smtClean="0">
                <a:latin typeface="Miriam Fixed" panose="020B0509050101010101" pitchFamily="49" charset="-79"/>
                <a:cs typeface="Miriam Fixed" panose="020B0509050101010101" pitchFamily="49" charset="-79"/>
              </a:rPr>
              <a:t>Enter the access code –     ‘computer literacy’</a:t>
            </a:r>
            <a:endParaRPr lang="en-AU" b="1" dirty="0">
              <a:latin typeface="Miriam Fixed" panose="020B0509050101010101" pitchFamily="49" charset="-79"/>
              <a:cs typeface="Miriam Fixed" panose="020B0509050101010101" pitchFamily="49" charset="-79"/>
            </a:endParaRPr>
          </a:p>
        </p:txBody>
      </p:sp>
    </p:spTree>
    <p:extLst>
      <p:ext uri="{BB962C8B-B14F-4D97-AF65-F5344CB8AC3E}">
        <p14:creationId xmlns:p14="http://schemas.microsoft.com/office/powerpoint/2010/main" val="1994522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51520" y="274638"/>
            <a:ext cx="8784976" cy="1143000"/>
          </a:xfrm>
          <a:solidFill>
            <a:schemeClr val="bg1">
              <a:alpha val="39000"/>
            </a:schemeClr>
          </a:solidFill>
          <a:effectLst>
            <a:softEdge rad="31750"/>
          </a:effectLst>
        </p:spPr>
        <p:txBody>
          <a:bodyPr/>
          <a:lstStyle/>
          <a:p>
            <a:r>
              <a:rPr lang="en-AU" b="1" dirty="0" smtClean="0">
                <a:solidFill>
                  <a:schemeClr val="bg1"/>
                </a:solidFill>
                <a:effectLst>
                  <a:outerShdw blurRad="38100" dist="38100" dir="2700000" algn="tl">
                    <a:srgbClr val="000000">
                      <a:alpha val="43137"/>
                    </a:srgbClr>
                  </a:outerShdw>
                </a:effectLst>
                <a:latin typeface="Miriam Fixed" panose="020B0509050101010101" pitchFamily="49" charset="-79"/>
                <a:cs typeface="Miriam Fixed" panose="020B0509050101010101" pitchFamily="49" charset="-79"/>
              </a:rPr>
              <a:t>Wordle</a:t>
            </a:r>
            <a:endParaRPr lang="en-AU" b="1" dirty="0">
              <a:solidFill>
                <a:schemeClr val="bg1"/>
              </a:solidFill>
              <a:effectLst>
                <a:outerShdw blurRad="38100" dist="38100" dir="2700000" algn="tl">
                  <a:srgbClr val="000000">
                    <a:alpha val="43137"/>
                  </a:srgbClr>
                </a:outerShdw>
              </a:effectLst>
              <a:latin typeface="Miriam Fixed" panose="020B0509050101010101" pitchFamily="49" charset="-79"/>
              <a:cs typeface="Miriam Fixed" panose="020B0509050101010101" pitchFamily="49" charset="-79"/>
            </a:endParaRP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15616" y="1772816"/>
            <a:ext cx="6955954" cy="4525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softEdge rad="31750"/>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68522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933" y="0"/>
            <a:ext cx="9155858" cy="6858000"/>
          </a:xfrm>
        </p:spPr>
      </p:pic>
      <p:sp>
        <p:nvSpPr>
          <p:cNvPr id="7" name="TextBox 6"/>
          <p:cNvSpPr txBox="1"/>
          <p:nvPr/>
        </p:nvSpPr>
        <p:spPr>
          <a:xfrm>
            <a:off x="179512" y="320982"/>
            <a:ext cx="8712968" cy="1569660"/>
          </a:xfrm>
          <a:prstGeom prst="rect">
            <a:avLst/>
          </a:prstGeom>
          <a:blipFill dpi="0" rotWithShape="1">
            <a:blip r:embed="rId4">
              <a:alphaModFix amt="77000"/>
            </a:blip>
            <a:srcRect/>
            <a:tile tx="0" ty="0" sx="100000" sy="100000" flip="none" algn="tl"/>
          </a:blipFill>
          <a:effectLst>
            <a:softEdge rad="63500"/>
          </a:effectLst>
        </p:spPr>
        <p:txBody>
          <a:bodyPr wrap="square" rtlCol="0">
            <a:spAutoFit/>
          </a:bodyPr>
          <a:lstStyle/>
          <a:p>
            <a:pPr marL="342900" indent="-342900">
              <a:buFont typeface="Arial" panose="020B0604020202020204" pitchFamily="34" charset="0"/>
              <a:buChar char="•"/>
            </a:pPr>
            <a:r>
              <a:rPr lang="en-AU" sz="3200" b="1" dirty="0" smtClean="0">
                <a:ln w="10541" cmpd="sng">
                  <a:solidFill>
                    <a:srgbClr val="7D7D7D">
                      <a:tint val="100000"/>
                      <a:shade val="100000"/>
                      <a:satMod val="110000"/>
                    </a:srgbClr>
                  </a:solidFill>
                  <a:prstDash val="solid"/>
                </a:ln>
                <a:solidFill>
                  <a:schemeClr val="bg1"/>
                </a:solidFill>
                <a:effectLst>
                  <a:outerShdw blurRad="38100" dist="38100" dir="2700000" algn="tl">
                    <a:srgbClr val="000000">
                      <a:alpha val="43137"/>
                    </a:srgbClr>
                  </a:outerShdw>
                </a:effectLst>
                <a:latin typeface="Miriam Fixed" panose="020B0509050101010101" pitchFamily="49" charset="-79"/>
                <a:cs typeface="Miriam Fixed" panose="020B0509050101010101" pitchFamily="49" charset="-79"/>
              </a:rPr>
              <a:t>Provide a platform for feedback</a:t>
            </a:r>
          </a:p>
          <a:p>
            <a:pPr marL="342900" indent="-342900">
              <a:buFont typeface="Arial" panose="020B0604020202020204" pitchFamily="34" charset="0"/>
              <a:buChar char="•"/>
            </a:pPr>
            <a:r>
              <a:rPr lang="en-AU" sz="3200" b="1" dirty="0" smtClean="0">
                <a:ln w="10541" cmpd="sng">
                  <a:solidFill>
                    <a:srgbClr val="7D7D7D">
                      <a:tint val="100000"/>
                      <a:shade val="100000"/>
                      <a:satMod val="110000"/>
                    </a:srgbClr>
                  </a:solidFill>
                  <a:prstDash val="solid"/>
                </a:ln>
                <a:solidFill>
                  <a:schemeClr val="bg1"/>
                </a:solidFill>
                <a:effectLst>
                  <a:outerShdw blurRad="38100" dist="38100" dir="2700000" algn="tl">
                    <a:srgbClr val="000000">
                      <a:alpha val="43137"/>
                    </a:srgbClr>
                  </a:outerShdw>
                </a:effectLst>
                <a:latin typeface="Miriam Fixed" panose="020B0509050101010101" pitchFamily="49" charset="-79"/>
                <a:cs typeface="Miriam Fixed" panose="020B0509050101010101" pitchFamily="49" charset="-79"/>
              </a:rPr>
              <a:t>Provide a space to engage</a:t>
            </a:r>
          </a:p>
          <a:p>
            <a:pPr marL="342900" indent="-342900">
              <a:buFont typeface="Arial" panose="020B0604020202020204" pitchFamily="34" charset="0"/>
              <a:buChar char="•"/>
            </a:pPr>
            <a:r>
              <a:rPr lang="en-AU" sz="3200" b="1" dirty="0" smtClean="0">
                <a:ln w="10541" cmpd="sng">
                  <a:solidFill>
                    <a:srgbClr val="7D7D7D">
                      <a:tint val="100000"/>
                      <a:shade val="100000"/>
                      <a:satMod val="110000"/>
                    </a:srgbClr>
                  </a:solidFill>
                  <a:prstDash val="solid"/>
                </a:ln>
                <a:solidFill>
                  <a:schemeClr val="bg1"/>
                </a:solidFill>
                <a:effectLst>
                  <a:outerShdw blurRad="38100" dist="38100" dir="2700000" algn="tl">
                    <a:srgbClr val="000000">
                      <a:alpha val="43137"/>
                    </a:srgbClr>
                  </a:outerShdw>
                </a:effectLst>
                <a:latin typeface="Miriam Fixed" panose="020B0509050101010101" pitchFamily="49" charset="-79"/>
                <a:cs typeface="Miriam Fixed" panose="020B0509050101010101" pitchFamily="49" charset="-79"/>
              </a:rPr>
              <a:t>Role model digital applications</a:t>
            </a:r>
            <a:endParaRPr lang="en-AU" sz="3200" b="1" dirty="0">
              <a:ln w="10541" cmpd="sng">
                <a:solidFill>
                  <a:srgbClr val="7D7D7D">
                    <a:tint val="100000"/>
                    <a:shade val="100000"/>
                    <a:satMod val="110000"/>
                  </a:srgbClr>
                </a:solidFill>
                <a:prstDash val="solid"/>
              </a:ln>
              <a:solidFill>
                <a:schemeClr val="bg1"/>
              </a:solidFill>
              <a:effectLst>
                <a:outerShdw blurRad="38100" dist="38100" dir="2700000" algn="tl">
                  <a:srgbClr val="000000">
                    <a:alpha val="43137"/>
                  </a:srgbClr>
                </a:outerShdw>
              </a:effectLst>
              <a:latin typeface="Miriam Fixed" panose="020B0509050101010101" pitchFamily="49" charset="-79"/>
              <a:cs typeface="Miriam Fixed" panose="020B0509050101010101" pitchFamily="49" charset="-79"/>
            </a:endParaRPr>
          </a:p>
        </p:txBody>
      </p:sp>
    </p:spTree>
    <p:extLst>
      <p:ext uri="{BB962C8B-B14F-4D97-AF65-F5344CB8AC3E}">
        <p14:creationId xmlns:p14="http://schemas.microsoft.com/office/powerpoint/2010/main" val="3090759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32" y="4901529"/>
            <a:ext cx="8928992" cy="1314400"/>
          </a:xfrm>
          <a:blipFill>
            <a:blip r:embed="rId4">
              <a:alphaModFix amt="71000"/>
            </a:blip>
            <a:tile tx="0" ty="0" sx="100000" sy="100000" flip="none" algn="tl"/>
          </a:blipFill>
          <a:effectLst>
            <a:softEdge rad="63500"/>
          </a:effectLst>
        </p:spPr>
        <p:txBody>
          <a:bodyPr>
            <a:normAutofit/>
          </a:bodyPr>
          <a:lstStyle/>
          <a:p>
            <a:r>
              <a:rPr lang="en-AU" b="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Miriam Fixed" panose="020B0509050101010101" pitchFamily="49" charset="-79"/>
                <a:cs typeface="Miriam Fixed" panose="020B0509050101010101" pitchFamily="49" charset="-79"/>
              </a:rPr>
              <a:t>From the soapbox ...</a:t>
            </a:r>
            <a:endParaRPr lang="en-AU"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Miriam Fixed" panose="020B0509050101010101" pitchFamily="49" charset="-79"/>
              <a:cs typeface="Miriam Fixed" panose="020B0509050101010101" pitchFamily="49" charset="-79"/>
            </a:endParaRPr>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547664" y="548680"/>
            <a:ext cx="5688631" cy="5590188"/>
          </a:xfr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7664" y="116632"/>
            <a:ext cx="5760640" cy="6498776"/>
          </a:xfrm>
          <a:prstGeom prst="rect">
            <a:avLst/>
          </a:prstGeom>
        </p:spPr>
      </p:pic>
      <p:pic>
        <p:nvPicPr>
          <p:cNvPr id="7" name="Content Placeholder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31834" y="11463"/>
            <a:ext cx="5992299" cy="6637510"/>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0854" y="11463"/>
            <a:ext cx="6294260" cy="6657105"/>
          </a:xfrm>
          <a:prstGeom prst="rect">
            <a:avLst/>
          </a:prstGeom>
        </p:spPr>
      </p:pic>
    </p:spTree>
    <p:extLst>
      <p:ext uri="{BB962C8B-B14F-4D97-AF65-F5344CB8AC3E}">
        <p14:creationId xmlns:p14="http://schemas.microsoft.com/office/powerpoint/2010/main" val="151957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32000"/>
            </a:schemeClr>
          </a:solidFill>
        </p:spPr>
        <p:txBody>
          <a:bodyPr/>
          <a:lstStyle/>
          <a:p>
            <a:r>
              <a:rPr lang="en-AU" b="1" spc="30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Miriam Fixed" panose="020B0509050101010101" pitchFamily="49" charset="-79"/>
                <a:cs typeface="Miriam Fixed" panose="020B0509050101010101" pitchFamily="49" charset="-79"/>
              </a:rPr>
              <a:t>...student voice...</a:t>
            </a:r>
            <a:endParaRPr lang="en-AU" b="1" spc="60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Miriam Fixed" panose="020B0509050101010101" pitchFamily="49" charset="-79"/>
              <a:cs typeface="Miriam Fixed" panose="020B0509050101010101" pitchFamily="49" charset="-79"/>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544" y="1628800"/>
            <a:ext cx="8280920" cy="4699429"/>
          </a:xfrm>
          <a:effectLst>
            <a:softEdge rad="63500"/>
          </a:effectLst>
        </p:spPr>
      </p:pic>
    </p:spTree>
    <p:extLst>
      <p:ext uri="{BB962C8B-B14F-4D97-AF65-F5344CB8AC3E}">
        <p14:creationId xmlns:p14="http://schemas.microsoft.com/office/powerpoint/2010/main" val="3104783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143000"/>
          </a:xfrm>
          <a:solidFill>
            <a:schemeClr val="bg1">
              <a:alpha val="30000"/>
            </a:schemeClr>
          </a:solidFill>
          <a:effectLst>
            <a:softEdge rad="63500"/>
          </a:effectLst>
        </p:spPr>
        <p:txBody>
          <a:bodyPr>
            <a:normAutofit/>
          </a:bodyPr>
          <a:lstStyle/>
          <a:p>
            <a:r>
              <a:rPr lang="en-AU" b="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Miriam Fixed" panose="020B0509050101010101" pitchFamily="49" charset="-79"/>
                <a:cs typeface="Miriam Fixed" panose="020B0509050101010101" pitchFamily="49" charset="-79"/>
              </a:rPr>
              <a:t>...student voice...</a:t>
            </a:r>
            <a:endParaRPr lang="en-AU"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Miriam Fixed" panose="020B0509050101010101" pitchFamily="49" charset="-79"/>
              <a:cs typeface="Miriam Fixed" panose="020B0509050101010101" pitchFamily="49" charset="-79"/>
            </a:endParaRP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79512" y="1556792"/>
            <a:ext cx="8804340" cy="4896544"/>
          </a:xfrm>
        </p:spPr>
      </p:pic>
    </p:spTree>
    <p:extLst>
      <p:ext uri="{BB962C8B-B14F-4D97-AF65-F5344CB8AC3E}">
        <p14:creationId xmlns:p14="http://schemas.microsoft.com/office/powerpoint/2010/main" val="37859903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2306</TotalTime>
  <Words>867</Words>
  <Application>Microsoft Office PowerPoint</Application>
  <PresentationFormat>On-screen Show (4:3)</PresentationFormat>
  <Paragraphs>76</Paragraphs>
  <Slides>18</Slides>
  <Notes>13</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Office Theme</vt:lpstr>
      <vt:lpstr>1_Office Theme</vt:lpstr>
      <vt:lpstr>2_Office Theme</vt:lpstr>
      <vt:lpstr>4th Enabling Educators Symposium CQU Bundaberg 2014</vt:lpstr>
      <vt:lpstr>Student Voices from the Soapbox</vt:lpstr>
      <vt:lpstr>What is computer literacy?</vt:lpstr>
      <vt:lpstr>Student Response System</vt:lpstr>
      <vt:lpstr>Wordle</vt:lpstr>
      <vt:lpstr>PowerPoint Presentation</vt:lpstr>
      <vt:lpstr>From the soapbox ...</vt:lpstr>
      <vt:lpstr>...student voice...</vt:lpstr>
      <vt:lpstr>...student voice...</vt:lpstr>
      <vt:lpstr>...from the soapbox...</vt:lpstr>
      <vt:lpstr>Answergarden</vt:lpstr>
      <vt:lpstr>iPad video</vt:lpstr>
      <vt:lpstr>Padlet</vt:lpstr>
      <vt:lpstr>References</vt:lpstr>
      <vt:lpstr>PowerPoint Presentation</vt:lpstr>
      <vt:lpstr>PowerPoint Presentation</vt:lpstr>
      <vt:lpstr>Kellner’s definition of computer literacy (2002)</vt:lpstr>
      <vt:lpstr>PowerPoint Presentation</vt:lpstr>
    </vt:vector>
  </TitlesOfParts>
  <Company>University of the Sunshine Coast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Computer Literacy @ USC</dc:title>
  <dc:creator>Kelly Chambers</dc:creator>
  <cp:lastModifiedBy>Therese O'Donnell</cp:lastModifiedBy>
  <cp:revision>53</cp:revision>
  <dcterms:created xsi:type="dcterms:W3CDTF">2014-06-17T01:54:23Z</dcterms:created>
  <dcterms:modified xsi:type="dcterms:W3CDTF">2014-06-23T23:44:42Z</dcterms:modified>
</cp:coreProperties>
</file>