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59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706" autoAdjust="0"/>
  </p:normalViewPr>
  <p:slideViewPr>
    <p:cSldViewPr>
      <p:cViewPr>
        <p:scale>
          <a:sx n="75" d="100"/>
          <a:sy n="75" d="100"/>
        </p:scale>
        <p:origin x="-101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764704"/>
            <a:ext cx="6120240" cy="972008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2132856"/>
            <a:ext cx="7920880" cy="3600400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800" b="1" baseline="0">
                <a:solidFill>
                  <a:schemeClr val="tx1"/>
                </a:solidFill>
                <a:latin typeface="+mn-lt"/>
              </a:defRPr>
            </a:lvl1pPr>
            <a:lvl2pPr marL="0" indent="0" algn="l">
              <a:spcBef>
                <a:spcPts val="600"/>
              </a:spcBef>
              <a:buNone/>
              <a:defRPr sz="2400" baseline="0">
                <a:solidFill>
                  <a:schemeClr val="tx1"/>
                </a:solidFill>
              </a:defRPr>
            </a:lvl2pPr>
            <a:lvl3pPr marL="468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Wingdings" pitchFamily="2" charset="2"/>
              <a:buChar char="§"/>
              <a:defRPr sz="2000" baseline="0">
                <a:solidFill>
                  <a:schemeClr val="tx1"/>
                </a:solidFill>
              </a:defRPr>
            </a:lvl3pPr>
            <a:lvl4pPr marL="720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800" baseline="0">
                <a:solidFill>
                  <a:schemeClr val="tx1"/>
                </a:solidFill>
              </a:defRPr>
            </a:lvl4pPr>
            <a:lvl5pPr marL="972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600" baseline="0">
                <a:solidFill>
                  <a:schemeClr val="tx1"/>
                </a:solidFill>
              </a:defRPr>
            </a:lvl5pPr>
            <a:lvl6pPr marL="1224000" indent="-252000" algn="l">
              <a:spcBef>
                <a:spcPts val="600"/>
              </a:spcBef>
              <a:buClr>
                <a:schemeClr val="tx2"/>
              </a:buClr>
              <a:buSzPct val="130000"/>
              <a:buFont typeface="Arial" pitchFamily="34" charset="0"/>
              <a:buChar char="•"/>
              <a:defRPr sz="1400" baseline="0">
                <a:solidFill>
                  <a:schemeClr val="tx1"/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</a:t>
            </a:r>
          </a:p>
          <a:p>
            <a:pPr lvl="1"/>
            <a:r>
              <a:rPr lang="en-AU" dirty="0" smtClean="0">
                <a:latin typeface="+mn-lt"/>
              </a:rPr>
              <a:t>Body</a:t>
            </a:r>
          </a:p>
          <a:p>
            <a:pPr lvl="2"/>
            <a:r>
              <a:rPr lang="en-AU" dirty="0" smtClean="0">
                <a:latin typeface="+mn-lt"/>
              </a:rPr>
              <a:t>Bullet 1</a:t>
            </a:r>
          </a:p>
          <a:p>
            <a:pPr lvl="3"/>
            <a:r>
              <a:rPr lang="en-AU" dirty="0" smtClean="0">
                <a:latin typeface="+mn-lt"/>
              </a:rPr>
              <a:t>Bullet 2</a:t>
            </a:r>
          </a:p>
          <a:p>
            <a:pPr lvl="4"/>
            <a:r>
              <a:rPr lang="en-AU" dirty="0" smtClean="0">
                <a:latin typeface="+mn-lt"/>
              </a:rPr>
              <a:t>Bullet 3</a:t>
            </a:r>
          </a:p>
          <a:p>
            <a:pPr lvl="5"/>
            <a:r>
              <a:rPr lang="en-AU" dirty="0" smtClean="0">
                <a:latin typeface="+mn-lt"/>
              </a:rPr>
              <a:t>Bullet 4</a:t>
            </a:r>
          </a:p>
          <a:p>
            <a:pPr lvl="3"/>
            <a:endParaRPr lang="en-AU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05771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909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2000" y="2708920"/>
            <a:ext cx="7920000" cy="2925264"/>
          </a:xfrm>
        </p:spPr>
        <p:txBody>
          <a:bodyPr/>
          <a:lstStyle/>
          <a:p>
            <a:pPr lvl="1" algn="ctr" rtl="0"/>
            <a:r>
              <a:rPr lang="en-AU" sz="3600" dirty="0"/>
              <a:t>Crossing the Digital Divide</a:t>
            </a:r>
            <a:r>
              <a:rPr lang="en-AU" sz="3600" dirty="0" smtClean="0"/>
              <a:t>:</a:t>
            </a:r>
            <a:r>
              <a:rPr lang="en-AU" sz="3600" b="1" dirty="0" smtClean="0">
                <a:solidFill>
                  <a:schemeClr val="tx1"/>
                </a:solidFill>
                <a:latin typeface="+mj-lt"/>
              </a:rPr>
              <a:t/>
            </a:r>
            <a:br>
              <a:rPr lang="en-AU" sz="3600" b="1" dirty="0" smtClean="0">
                <a:solidFill>
                  <a:schemeClr val="tx1"/>
                </a:solidFill>
                <a:latin typeface="+mj-lt"/>
              </a:rPr>
            </a:br>
            <a:r>
              <a:rPr lang="en-AU" sz="2400" dirty="0" smtClean="0"/>
              <a:t>Supporting CALD and Incarcerated Students at USQ </a:t>
            </a:r>
            <a:r>
              <a:rPr lang="en-AU" sz="2400" dirty="0" smtClean="0">
                <a:latin typeface="+mn-lt"/>
              </a:rPr>
              <a:t/>
            </a:r>
            <a:br>
              <a:rPr lang="en-AU" sz="2400" dirty="0" smtClean="0">
                <a:latin typeface="+mn-lt"/>
              </a:rPr>
            </a:br>
            <a:r>
              <a:rPr lang="en-AU" sz="2400" dirty="0" smtClean="0">
                <a:latin typeface="+mn-lt"/>
              </a:rPr>
              <a:t/>
            </a:r>
            <a:br>
              <a:rPr lang="en-AU" sz="2400" dirty="0" smtClean="0">
                <a:latin typeface="+mn-lt"/>
              </a:rPr>
            </a:br>
            <a:r>
              <a:rPr lang="en-AU" sz="2000" dirty="0" smtClean="0"/>
              <a:t> Geoff Parkes</a:t>
            </a:r>
            <a:endParaRPr lang="en-AU" sz="20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4984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being done for incarcerated students?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Second step – Getting staff on board</a:t>
            </a:r>
          </a:p>
          <a:p>
            <a:r>
              <a:rPr lang="en-AU" sz="2000" b="0" dirty="0" smtClean="0"/>
              <a:t>Previously USQ had a long lead time for course materials in order for them to be printed/CDs produced. This and staffing has  been reduced due to the shift to an all-online mode of delivery. Incarcerated students are left behind.</a:t>
            </a:r>
          </a:p>
          <a:p>
            <a:endParaRPr lang="en-AU" sz="2000" b="0" dirty="0"/>
          </a:p>
          <a:p>
            <a:r>
              <a:rPr lang="en-AU" sz="2000" b="0" dirty="0" smtClean="0"/>
              <a:t>Incarcerated students also need Education Officers who can be directly engaged with USQ’s Incarcerated Students’ Officer, in order to ensure materials can be delivered quickly to students</a:t>
            </a:r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03469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being done for incarcerated students?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3</a:t>
            </a:r>
            <a:r>
              <a:rPr lang="en-AU" sz="2000" b="0" baseline="30000" dirty="0" smtClean="0"/>
              <a:t>rd</a:t>
            </a:r>
            <a:r>
              <a:rPr lang="en-AU" sz="2000" b="0" dirty="0" smtClean="0"/>
              <a:t> step – Producing the materials</a:t>
            </a:r>
          </a:p>
          <a:p>
            <a:r>
              <a:rPr lang="en-AU" sz="2000" b="0" dirty="0" smtClean="0"/>
              <a:t>Short-term “just-in-time” strategies have been funded for Semester 2 to provide materials while Making the Connection develops a stand-alone interactive digital experience for incarcerated students</a:t>
            </a:r>
          </a:p>
          <a:p>
            <a:endParaRPr lang="en-AU" sz="2000" b="0" dirty="0"/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256932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Problems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Lack of engagement by academic staff – students are considered to “pose problems”, extra material has been described as “inequitable”</a:t>
            </a:r>
          </a:p>
          <a:p>
            <a:endParaRPr lang="en-AU" sz="2000" b="0" dirty="0"/>
          </a:p>
          <a:p>
            <a:r>
              <a:rPr lang="en-AU" sz="2000" b="0" dirty="0" smtClean="0"/>
              <a:t>Sustained funding – ideally Making the Connection will solve this but in the meantime?</a:t>
            </a:r>
          </a:p>
          <a:p>
            <a:endParaRPr lang="en-AU" sz="2000" b="0" dirty="0"/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3716924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Questions for me and for you?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What more would you like to know?</a:t>
            </a:r>
          </a:p>
          <a:p>
            <a:r>
              <a:rPr lang="en-AU" dirty="0" smtClean="0"/>
              <a:t>Do you have any suggestions/similar experiences?</a:t>
            </a:r>
          </a:p>
          <a:p>
            <a:r>
              <a:rPr lang="en-AU" dirty="0" smtClean="0"/>
              <a:t>How can we solve these problems together?</a:t>
            </a:r>
          </a:p>
          <a:p>
            <a:r>
              <a:rPr lang="en-AU" dirty="0" smtClean="0"/>
              <a:t>Do you know of similar work being done, in Australia or overseas?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45563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i="1" dirty="0" smtClean="0"/>
              <a:t>Achieving Success</a:t>
            </a:r>
            <a:r>
              <a:rPr lang="en-AU" dirty="0" smtClean="0"/>
              <a:t> and </a:t>
            </a:r>
            <a:r>
              <a:rPr lang="en-AU" i="1" dirty="0" smtClean="0"/>
              <a:t>From Paper to Pixels</a:t>
            </a:r>
            <a:endParaRPr lang="en-AU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What are the major problems confronting non-traditional learners as USQ moves to a paper-free university?</a:t>
            </a:r>
          </a:p>
          <a:p>
            <a:r>
              <a:rPr lang="en-AU" dirty="0" smtClean="0"/>
              <a:t>What are these two projects doing to address those problems, at both pre-tertiary and degree program levels?</a:t>
            </a:r>
          </a:p>
        </p:txBody>
      </p:sp>
    </p:spTree>
    <p:extLst>
      <p:ext uri="{BB962C8B-B14F-4D97-AF65-F5344CB8AC3E}">
        <p14:creationId xmlns:p14="http://schemas.microsoft.com/office/powerpoint/2010/main" val="399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The Online University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AU" dirty="0" smtClean="0"/>
              <a:t>CALD and Incarcerated Students already confront significant issues before enrolling. Even enrolling is electronic… Once enrolled, they need to master</a:t>
            </a:r>
          </a:p>
          <a:p>
            <a:pPr lvl="2"/>
            <a:r>
              <a:rPr lang="en-AU" dirty="0" smtClean="0"/>
              <a:t>Online study environment (eg Moodle/Studydesk)</a:t>
            </a:r>
          </a:p>
          <a:p>
            <a:pPr lvl="2"/>
            <a:r>
              <a:rPr lang="en-AU" dirty="0" smtClean="0"/>
              <a:t>Online library resources</a:t>
            </a:r>
          </a:p>
          <a:p>
            <a:pPr lvl="2"/>
            <a:r>
              <a:rPr lang="en-AU" dirty="0" smtClean="0"/>
              <a:t>Online communication with lecturers/tutors/peers</a:t>
            </a:r>
          </a:p>
          <a:p>
            <a:pPr lvl="2"/>
            <a:r>
              <a:rPr lang="en-AU" dirty="0" smtClean="0"/>
              <a:t>Online submission of assignments/accessing results</a:t>
            </a:r>
          </a:p>
        </p:txBody>
      </p:sp>
    </p:spTree>
    <p:extLst>
      <p:ext uri="{BB962C8B-B14F-4D97-AF65-F5344CB8AC3E}">
        <p14:creationId xmlns:p14="http://schemas.microsoft.com/office/powerpoint/2010/main" val="399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Whose University?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AU" dirty="0" smtClean="0"/>
              <a:t>Often CALD students, especially refugees, have limited experience with computers/digital learning</a:t>
            </a:r>
          </a:p>
          <a:p>
            <a:pPr lvl="2"/>
            <a:r>
              <a:rPr lang="en-AU" dirty="0" smtClean="0"/>
              <a:t>Comparatively poor computing skills</a:t>
            </a:r>
          </a:p>
          <a:p>
            <a:pPr lvl="2"/>
            <a:r>
              <a:rPr lang="en-AU" dirty="0" smtClean="0"/>
              <a:t>Digital literacies and academic literacies are low</a:t>
            </a:r>
          </a:p>
          <a:p>
            <a:pPr lvl="2"/>
            <a:r>
              <a:rPr lang="en-AU" dirty="0" smtClean="0"/>
              <a:t>Little experience of data access/retrieval</a:t>
            </a:r>
          </a:p>
          <a:p>
            <a:pPr lvl="2"/>
            <a:r>
              <a:rPr lang="en-AU" dirty="0" smtClean="0"/>
              <a:t>Some experience of social networking/email but not as primary tool for communication</a:t>
            </a:r>
          </a:p>
          <a:p>
            <a:pPr lvl="2"/>
            <a:r>
              <a:rPr lang="en-AU" dirty="0" smtClean="0"/>
              <a:t>One computer at home for many users</a:t>
            </a:r>
          </a:p>
          <a:p>
            <a:pPr lvl="2"/>
            <a:r>
              <a:rPr lang="en-AU" dirty="0" smtClean="0"/>
              <a:t>Further problems in degree programs, often exacerbated by sense of isolation</a:t>
            </a:r>
          </a:p>
        </p:txBody>
      </p:sp>
    </p:spTree>
    <p:extLst>
      <p:ext uri="{BB962C8B-B14F-4D97-AF65-F5344CB8AC3E}">
        <p14:creationId xmlns:p14="http://schemas.microsoft.com/office/powerpoint/2010/main" val="399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Whose University?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en-AU" dirty="0" smtClean="0"/>
              <a:t>On the other hand, incarcerated students face</a:t>
            </a:r>
          </a:p>
          <a:p>
            <a:pPr lvl="2"/>
            <a:r>
              <a:rPr lang="en-AU" dirty="0" smtClean="0"/>
              <a:t>No access to internet</a:t>
            </a:r>
          </a:p>
          <a:p>
            <a:pPr lvl="2"/>
            <a:r>
              <a:rPr lang="en-AU" dirty="0" smtClean="0"/>
              <a:t>Difficulties accessing facility’s computers for personal study</a:t>
            </a:r>
          </a:p>
          <a:p>
            <a:pPr lvl="2"/>
            <a:r>
              <a:rPr lang="en-AU" dirty="0" smtClean="0"/>
              <a:t>Difficulties accessing library resources</a:t>
            </a:r>
          </a:p>
          <a:p>
            <a:pPr lvl="2"/>
            <a:r>
              <a:rPr lang="en-AU" dirty="0" smtClean="0"/>
              <a:t>No access to email lecturers with </a:t>
            </a:r>
            <a:r>
              <a:rPr lang="en-AU" dirty="0" smtClean="0"/>
              <a:t>questions</a:t>
            </a:r>
          </a:p>
          <a:p>
            <a:pPr lvl="2"/>
            <a:r>
              <a:rPr lang="en-AU" dirty="0" smtClean="0"/>
              <a:t>QLD govt funding cuts have reduced Education Officers</a:t>
            </a:r>
            <a:endParaRPr lang="en-AU" dirty="0" smtClean="0"/>
          </a:p>
          <a:p>
            <a:pPr lvl="2"/>
            <a:r>
              <a:rPr lang="en-AU" dirty="0" smtClean="0"/>
              <a:t>No access to collaboration that is often taken for granted as part of the tertiary learning </a:t>
            </a:r>
            <a:r>
              <a:rPr lang="en-AU" dirty="0" smtClean="0"/>
              <a:t>experience</a:t>
            </a:r>
            <a:endParaRPr lang="en-AU" dirty="0"/>
          </a:p>
          <a:p>
            <a:pPr lvl="2"/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399658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being done for CALD Students?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Achieving Success is an integrated project for CALD students, running across the University from pre-degree through to degree programs.</a:t>
            </a:r>
          </a:p>
          <a:p>
            <a:endParaRPr lang="en-AU" sz="2000" b="0" dirty="0"/>
          </a:p>
          <a:p>
            <a:r>
              <a:rPr lang="en-AU" sz="2000" b="0" dirty="0" smtClean="0"/>
              <a:t>First step – ICT for Refugees</a:t>
            </a:r>
          </a:p>
          <a:p>
            <a:r>
              <a:rPr lang="en-AU" sz="2000" b="0" dirty="0" smtClean="0"/>
              <a:t>6 week course, 2 hours every week, plus a laptop</a:t>
            </a:r>
          </a:p>
          <a:p>
            <a:r>
              <a:rPr lang="en-AU" sz="2000" b="0" dirty="0" smtClean="0"/>
              <a:t>Teaching: Basic computing skills, Windows shortcuts, typing, Word and PowerPoint skills and using the computer to enrol</a:t>
            </a:r>
          </a:p>
          <a:p>
            <a:endParaRPr lang="en-AU" sz="2000" b="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being done for CALD students?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2</a:t>
            </a:r>
            <a:r>
              <a:rPr lang="en-AU" sz="2000" b="0" baseline="30000" dirty="0" smtClean="0"/>
              <a:t>nd</a:t>
            </a:r>
            <a:r>
              <a:rPr lang="en-AU" sz="2000" b="0" dirty="0" smtClean="0"/>
              <a:t> Step - REACH</a:t>
            </a:r>
            <a:endParaRPr lang="en-AU" sz="2000" b="0" dirty="0"/>
          </a:p>
          <a:p>
            <a:r>
              <a:rPr lang="en-AU" sz="2000" b="0" dirty="0" smtClean="0"/>
              <a:t>Core course modules, directly related to assessment</a:t>
            </a:r>
          </a:p>
          <a:p>
            <a:r>
              <a:rPr lang="en-AU" sz="2000" b="0" dirty="0" smtClean="0"/>
              <a:t>1 hour on campus, 1 hour online</a:t>
            </a:r>
          </a:p>
          <a:p>
            <a:r>
              <a:rPr lang="en-AU" sz="2000" b="0" dirty="0" smtClean="0"/>
              <a:t>Designed to improve Academic English proficiencies while at the same time allowing students to explore the online digital environment</a:t>
            </a:r>
          </a:p>
          <a:p>
            <a:r>
              <a:rPr lang="en-AU" sz="2000" b="0" dirty="0" smtClean="0"/>
              <a:t>3</a:t>
            </a:r>
            <a:r>
              <a:rPr lang="en-AU" sz="2000" b="0" baseline="30000" dirty="0" smtClean="0"/>
              <a:t>rd</a:t>
            </a:r>
            <a:r>
              <a:rPr lang="en-AU" sz="2000" b="0" dirty="0" smtClean="0"/>
              <a:t> Step – Meet Up</a:t>
            </a:r>
          </a:p>
          <a:p>
            <a:r>
              <a:rPr lang="en-AU" sz="2000" b="0" dirty="0" smtClean="0"/>
              <a:t>Successful student leaders help other students to be successful with their course work</a:t>
            </a:r>
          </a:p>
          <a:p>
            <a:r>
              <a:rPr lang="en-AU" sz="2000" b="0" dirty="0" smtClean="0"/>
              <a:t>Online, similar to courses, and on-campus</a:t>
            </a:r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2351762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Problems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Conversion from “special project” HEPPP funding to “business as usual” sustained funding – students are seen as being “expensive”</a:t>
            </a:r>
          </a:p>
          <a:p>
            <a:endParaRPr lang="en-AU" sz="2000" b="0" dirty="0"/>
          </a:p>
          <a:p>
            <a:r>
              <a:rPr lang="en-AU" sz="2000" b="0" dirty="0" smtClean="0"/>
              <a:t>Uptake by students – must be voluntary; often demand is greatest near assignments/exams, rather than sustained use to build skills</a:t>
            </a:r>
          </a:p>
          <a:p>
            <a:endParaRPr lang="en-AU" sz="2000" b="0" dirty="0"/>
          </a:p>
          <a:p>
            <a:r>
              <a:rPr lang="en-AU" sz="2000" b="0" dirty="0" smtClean="0"/>
              <a:t>Detailed critical feedback – cultural protocols often result in feedback sheets being very positive, but lacking in suggestions for how to better meet students’ needs</a:t>
            </a:r>
            <a:endParaRPr lang="en-AU" b="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AU" dirty="0" smtClean="0"/>
              <a:t>What is being done for incarcerated students?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2000" b="0" dirty="0" smtClean="0"/>
              <a:t>From Paper to Pixels is the preliminary project </a:t>
            </a:r>
            <a:r>
              <a:rPr lang="en-AU" sz="2000" b="0" dirty="0"/>
              <a:t>before </a:t>
            </a:r>
            <a:r>
              <a:rPr lang="en-AU" sz="2000" b="0" i="1" dirty="0"/>
              <a:t>Making the connection: Improving Access to Higher Education for Low Socio-Economic Status Students with ICT Limitations</a:t>
            </a:r>
            <a:r>
              <a:rPr lang="en-AU" sz="2000" b="0" dirty="0"/>
              <a:t> </a:t>
            </a:r>
            <a:r>
              <a:rPr lang="en-AU" sz="2000" b="0" dirty="0" smtClean="0"/>
              <a:t>commences ($4.5 million funding)</a:t>
            </a:r>
            <a:endParaRPr lang="en-AU" sz="2000" b="0" dirty="0" smtClean="0"/>
          </a:p>
          <a:p>
            <a:endParaRPr lang="en-AU" sz="2000" b="0" dirty="0"/>
          </a:p>
          <a:p>
            <a:r>
              <a:rPr lang="en-AU" sz="2000" b="0" dirty="0" smtClean="0"/>
              <a:t>First step – Getting lecturers on-board</a:t>
            </a:r>
          </a:p>
          <a:p>
            <a:r>
              <a:rPr lang="en-AU" sz="2000" b="0" dirty="0" smtClean="0"/>
              <a:t>USQ’s digital model allows for online course material to be written and updated regularly. This disadvantages students who don’t have access to the internet.</a:t>
            </a:r>
          </a:p>
          <a:p>
            <a:endParaRPr lang="en-AU" sz="2000" b="0" dirty="0"/>
          </a:p>
        </p:txBody>
      </p:sp>
    </p:spTree>
    <p:extLst>
      <p:ext uri="{BB962C8B-B14F-4D97-AF65-F5344CB8AC3E}">
        <p14:creationId xmlns:p14="http://schemas.microsoft.com/office/powerpoint/2010/main" val="4242859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SQ Colours">
      <a:dk1>
        <a:srgbClr val="000000"/>
      </a:dk1>
      <a:lt1>
        <a:srgbClr val="FFFFFF"/>
      </a:lt1>
      <a:dk2>
        <a:srgbClr val="FFC000"/>
      </a:dk2>
      <a:lt2>
        <a:srgbClr val="E0DED8"/>
      </a:lt2>
      <a:accent1>
        <a:srgbClr val="F2CE00"/>
      </a:accent1>
      <a:accent2>
        <a:srgbClr val="F2CE00"/>
      </a:accent2>
      <a:accent3>
        <a:srgbClr val="E9B800"/>
      </a:accent3>
      <a:accent4>
        <a:srgbClr val="EC6C10"/>
      </a:accent4>
      <a:accent5>
        <a:srgbClr val="818A8F"/>
      </a:accent5>
      <a:accent6>
        <a:srgbClr val="988F86"/>
      </a:accent6>
      <a:hlink>
        <a:srgbClr val="0000FF"/>
      </a:hlink>
      <a:folHlink>
        <a:srgbClr val="800080"/>
      </a:folHlink>
    </a:clrScheme>
    <a:fontScheme name="USQ Font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712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Crossing the Digital Divide: Supporting CALD and Incarcerated Students at USQ    Geoff Parkes</vt:lpstr>
      <vt:lpstr>Achieving Success and From Paper to Pixels</vt:lpstr>
      <vt:lpstr>The Online University</vt:lpstr>
      <vt:lpstr>Whose University?</vt:lpstr>
      <vt:lpstr>Whose University?</vt:lpstr>
      <vt:lpstr>What is being done for CALD Students?</vt:lpstr>
      <vt:lpstr>What is being done for CALD students?</vt:lpstr>
      <vt:lpstr>Problems</vt:lpstr>
      <vt:lpstr>What is being done for incarcerated students?</vt:lpstr>
      <vt:lpstr>What is being done for incarcerated students?</vt:lpstr>
      <vt:lpstr>What is being done for incarcerated students?</vt:lpstr>
      <vt:lpstr>Problems</vt:lpstr>
      <vt:lpstr>Questions for me and for you?</vt:lpstr>
    </vt:vector>
  </TitlesOfParts>
  <Company>University of Southern Queensland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McLachlan</dc:creator>
  <cp:lastModifiedBy>Geoffrey Parkes</cp:lastModifiedBy>
  <cp:revision>20</cp:revision>
  <dcterms:created xsi:type="dcterms:W3CDTF">2013-11-06T02:29:54Z</dcterms:created>
  <dcterms:modified xsi:type="dcterms:W3CDTF">2014-06-22T23:09:01Z</dcterms:modified>
</cp:coreProperties>
</file>