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64" r:id="rId11"/>
    <p:sldId id="265" r:id="rId12"/>
    <p:sldId id="266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28" d="100"/>
          <a:sy n="128" d="100"/>
        </p:scale>
        <p:origin x="-26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E1B65-CD7A-214F-881B-BEC1431B3B26}" type="datetimeFigureOut">
              <a:rPr lang="en-US" smtClean="0"/>
              <a:t>1/07/15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180A1-1BEE-B446-85D6-A4864A59B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70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CDA11-0C26-7343-AF88-F7EB82D82F28}" type="datetimeFigureOut">
              <a:rPr lang="en-US" smtClean="0"/>
              <a:t>1/07/15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CB1FD-B918-234E-8012-B5B60B321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79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CB1FD-B918-234E-8012-B5B60B321D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2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963C-D24D-BC41-8500-CC7F6C88350F}" type="datetimeFigureOut">
              <a:rPr lang="en-US" smtClean="0"/>
              <a:t>1/07/15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C7F5-E09E-954E-94B8-42FA1CD5BC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963C-D24D-BC41-8500-CC7F6C88350F}" type="datetimeFigureOut">
              <a:rPr lang="en-US" smtClean="0"/>
              <a:t>1/07/15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C7F5-E09E-954E-94B8-42FA1CD5B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963C-D24D-BC41-8500-CC7F6C88350F}" type="datetimeFigureOut">
              <a:rPr lang="en-US" smtClean="0"/>
              <a:t>1/07/15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C7F5-E09E-954E-94B8-42FA1CD5B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963C-D24D-BC41-8500-CC7F6C88350F}" type="datetimeFigureOut">
              <a:rPr lang="en-US" smtClean="0"/>
              <a:t>1/07/15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C7F5-E09E-954E-94B8-42FA1CD5B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963C-D24D-BC41-8500-CC7F6C88350F}" type="datetimeFigureOut">
              <a:rPr lang="en-US" smtClean="0"/>
              <a:t>1/07/15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C7F5-E09E-954E-94B8-42FA1CD5BC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963C-D24D-BC41-8500-CC7F6C88350F}" type="datetimeFigureOut">
              <a:rPr lang="en-US" smtClean="0"/>
              <a:t>1/07/15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C7F5-E09E-954E-94B8-42FA1CD5B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963C-D24D-BC41-8500-CC7F6C88350F}" type="datetimeFigureOut">
              <a:rPr lang="en-US" smtClean="0"/>
              <a:t>1/07/15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C7F5-E09E-954E-94B8-42FA1CD5BCC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963C-D24D-BC41-8500-CC7F6C88350F}" type="datetimeFigureOut">
              <a:rPr lang="en-US" smtClean="0"/>
              <a:t>1/07/15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C7F5-E09E-954E-94B8-42FA1CD5B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963C-D24D-BC41-8500-CC7F6C88350F}" type="datetimeFigureOut">
              <a:rPr lang="en-US" smtClean="0"/>
              <a:t>1/07/15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C7F5-E09E-954E-94B8-42FA1CD5B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963C-D24D-BC41-8500-CC7F6C88350F}" type="datetimeFigureOut">
              <a:rPr lang="en-US" smtClean="0"/>
              <a:t>1/07/15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C7F5-E09E-954E-94B8-42FA1CD5BCC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963C-D24D-BC41-8500-CC7F6C88350F}" type="datetimeFigureOut">
              <a:rPr lang="en-US" smtClean="0"/>
              <a:t>1/07/15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C7F5-E09E-954E-94B8-42FA1CD5B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43F963C-D24D-BC41-8500-CC7F6C88350F}" type="datetimeFigureOut">
              <a:rPr lang="en-US" smtClean="0"/>
              <a:t>1/07/15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7A3C7F5-E09E-954E-94B8-42FA1CD5BC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Editing Toolbox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Empowering </a:t>
            </a:r>
            <a:r>
              <a:rPr lang="en-US" i="1" dirty="0"/>
              <a:t>students to proofread and polish their academic writing.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Refinements: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results, fewer queries in Term 1, 2015</a:t>
            </a:r>
          </a:p>
          <a:p>
            <a:r>
              <a:rPr lang="en-US" dirty="0" smtClean="0"/>
              <a:t>Continued (now minor) refinements for Term 2, 2015 – question clarification, omitting problematic </a:t>
            </a:r>
            <a:r>
              <a:rPr lang="en-US" dirty="0" smtClean="0"/>
              <a:t>words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Research pending, but from observations so far: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Language in student feedback and reflections demonstrates awareness </a:t>
            </a:r>
          </a:p>
          <a:p>
            <a:pPr marL="0" indent="0">
              <a:buNone/>
            </a:pPr>
            <a:r>
              <a:rPr lang="en-US" i="1" dirty="0" smtClean="0"/>
              <a:t>‘I need to watch out for </a:t>
            </a:r>
            <a:r>
              <a:rPr lang="en-US" i="1" dirty="0" smtClean="0">
                <a:solidFill>
                  <a:srgbClr val="0000FF"/>
                </a:solidFill>
              </a:rPr>
              <a:t>ambiguity</a:t>
            </a:r>
            <a:r>
              <a:rPr lang="en-US" i="1" dirty="0" smtClean="0"/>
              <a:t> and work on my </a:t>
            </a:r>
            <a:r>
              <a:rPr lang="en-US" i="1" dirty="0" smtClean="0">
                <a:solidFill>
                  <a:srgbClr val="0000FF"/>
                </a:solidFill>
              </a:rPr>
              <a:t>clarity</a:t>
            </a:r>
            <a:r>
              <a:rPr lang="en-US" i="1" dirty="0" smtClean="0"/>
              <a:t>’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Students engaging online with quizzes from Week 2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Students making better use of marker feedback, and self-identifying areas for review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Markers can use language such as ‘take care with run-ons’ knowing that students (should) understand what this means</a:t>
            </a:r>
          </a:p>
          <a:p>
            <a:r>
              <a:rPr lang="en-US" dirty="0" smtClean="0"/>
              <a:t>Markers/teachers can refer students back to </a:t>
            </a:r>
            <a:r>
              <a:rPr lang="en-US" i="1" dirty="0" smtClean="0"/>
              <a:t>Study Guide </a:t>
            </a:r>
            <a:r>
              <a:rPr lang="en-US" dirty="0" smtClean="0"/>
              <a:t>content and practice tasks for review</a:t>
            </a:r>
          </a:p>
          <a:p>
            <a:r>
              <a:rPr lang="en-US" dirty="0" smtClean="0"/>
              <a:t>Teachers can monitor student engagement and progress online from week 2, and have chance for ‘dialogue’ </a:t>
            </a:r>
            <a:r>
              <a:rPr lang="en-US" sz="1800" dirty="0" smtClean="0"/>
              <a:t>(</a:t>
            </a:r>
            <a:r>
              <a:rPr lang="en-US" sz="1800" dirty="0" err="1" smtClean="0"/>
              <a:t>Chanock</a:t>
            </a:r>
            <a:r>
              <a:rPr lang="en-US" sz="1800" dirty="0" smtClean="0"/>
              <a:t>, </a:t>
            </a:r>
            <a:r>
              <a:rPr lang="en-US" sz="1800" dirty="0" err="1" smtClean="0"/>
              <a:t>D’Cruz</a:t>
            </a:r>
            <a:r>
              <a:rPr lang="en-US" sz="1800" dirty="0" smtClean="0"/>
              <a:t> &amp; </a:t>
            </a:r>
            <a:r>
              <a:rPr lang="en-US" sz="1800" dirty="0" err="1" smtClean="0"/>
              <a:t>Bisset</a:t>
            </a:r>
            <a:r>
              <a:rPr lang="en-US" sz="1800" dirty="0" smtClean="0"/>
              <a:t> 2009)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AU" sz="1800" dirty="0" smtClean="0"/>
          </a:p>
          <a:p>
            <a:r>
              <a:rPr lang="en-AU" sz="1800" dirty="0" err="1" smtClean="0"/>
              <a:t>Chanock</a:t>
            </a:r>
            <a:r>
              <a:rPr lang="en-AU" sz="1800" dirty="0"/>
              <a:t>, K, </a:t>
            </a:r>
            <a:r>
              <a:rPr lang="en-AU" sz="1800" dirty="0" err="1"/>
              <a:t>D’Cruz</a:t>
            </a:r>
            <a:r>
              <a:rPr lang="en-AU" sz="1800" dirty="0"/>
              <a:t>, C &amp; </a:t>
            </a:r>
            <a:r>
              <a:rPr lang="en-AU" sz="1800" dirty="0" err="1"/>
              <a:t>Bissett</a:t>
            </a:r>
            <a:r>
              <a:rPr lang="en-AU" sz="1800" dirty="0"/>
              <a:t>, D 2009, ‘Would you like grammar with that?’, </a:t>
            </a:r>
            <a:r>
              <a:rPr lang="en-AU" sz="1800" i="1" dirty="0"/>
              <a:t>Journal of Academic Language and Learning</a:t>
            </a:r>
            <a:r>
              <a:rPr lang="en-AU" sz="1800" dirty="0"/>
              <a:t>, vol. 3, no. 2, pp. 1-12</a:t>
            </a:r>
            <a:r>
              <a:rPr lang="en-AU" sz="1800" dirty="0" smtClean="0"/>
              <a:t>.</a:t>
            </a:r>
          </a:p>
          <a:p>
            <a:pPr marL="0" indent="0">
              <a:buNone/>
            </a:pPr>
            <a:endParaRPr lang="en-AU" sz="1800" dirty="0"/>
          </a:p>
          <a:p>
            <a:r>
              <a:rPr lang="en-US" sz="1800" dirty="0"/>
              <a:t>Connors, RJ &amp; Lunsford, AA 1988, ‘Frequency of formal errors in current college writing, or Ma and Pa Kettle do research’, College Composition and Communication, vol. 39, no. 4, pp. 395-409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/>
              <a:t>Ellis, R 2002, ‘The place of grammar instruction in the second/foreign language curriculum’, in </a:t>
            </a:r>
            <a:r>
              <a:rPr lang="en-US" sz="1800" dirty="0" err="1"/>
              <a:t>Hinkel</a:t>
            </a:r>
            <a:r>
              <a:rPr lang="en-US" sz="1800" dirty="0"/>
              <a:t>, E &amp; </a:t>
            </a:r>
            <a:r>
              <a:rPr lang="en-US" sz="1800" dirty="0" err="1"/>
              <a:t>Fotos</a:t>
            </a:r>
            <a:r>
              <a:rPr lang="en-US" sz="1800" dirty="0"/>
              <a:t>, S (</a:t>
            </a:r>
            <a:r>
              <a:rPr lang="en-US" sz="1800" dirty="0" err="1"/>
              <a:t>eds</a:t>
            </a:r>
            <a:r>
              <a:rPr lang="en-US" sz="1800" dirty="0"/>
              <a:t>), </a:t>
            </a:r>
            <a:r>
              <a:rPr lang="en-US" sz="1800" i="1" dirty="0"/>
              <a:t>New perspectives on grammar teaching in second language classrooms</a:t>
            </a:r>
            <a:r>
              <a:rPr lang="en-US" sz="1800" dirty="0"/>
              <a:t>, Lawrence Erlbaum Associates, Mahwah, NJ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AU" sz="1800" dirty="0"/>
              <a:t>Nelson, GE 1998, ‘On-line evaluation: multiple choice, discussion questions, essay, and authentic projects’, paper presented at the Teaching in the Community Colleges Online Conference, </a:t>
            </a:r>
            <a:r>
              <a:rPr lang="en-AU" sz="1800" dirty="0" err="1"/>
              <a:t>Kapiolani</a:t>
            </a:r>
            <a:r>
              <a:rPr lang="en-AU" sz="1800" dirty="0"/>
              <a:t> Community College, Hawaii, April 7-9, pp. 1 </a:t>
            </a:r>
          </a:p>
          <a:p>
            <a:endParaRPr lang="en-AU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874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Essay Writing for University: </a:t>
            </a:r>
            <a:r>
              <a:rPr lang="en-US" dirty="0" err="1" smtClean="0"/>
              <a:t>CQUniversity</a:t>
            </a:r>
            <a:r>
              <a:rPr lang="en-US" dirty="0" smtClean="0"/>
              <a:t> STEPS program</a:t>
            </a:r>
          </a:p>
          <a:p>
            <a:r>
              <a:rPr lang="en-US" dirty="0" err="1" smtClean="0"/>
              <a:t>Scaffolded</a:t>
            </a:r>
            <a:r>
              <a:rPr lang="en-US" dirty="0" smtClean="0"/>
              <a:t> learning and assessment</a:t>
            </a:r>
          </a:p>
          <a:p>
            <a:r>
              <a:rPr lang="en-US" dirty="0" smtClean="0"/>
              <a:t>Sentences &gt; paragraphs &gt; research/referencing &gt; essay</a:t>
            </a:r>
          </a:p>
          <a:p>
            <a:r>
              <a:rPr lang="en-US" dirty="0" smtClean="0"/>
              <a:t>12 week course: How to teach ‘just enough’ grammar/language skills?</a:t>
            </a:r>
          </a:p>
          <a:p>
            <a:r>
              <a:rPr lang="en-US" dirty="0" smtClean="0"/>
              <a:t>How much is ‘just enough’? </a:t>
            </a:r>
            <a:r>
              <a:rPr lang="en-US" sz="1900" dirty="0" smtClean="0"/>
              <a:t>(see </a:t>
            </a:r>
            <a:r>
              <a:rPr lang="en-US" sz="1900" dirty="0" err="1" smtClean="0"/>
              <a:t>Chanock</a:t>
            </a:r>
            <a:r>
              <a:rPr lang="en-US" sz="1900" dirty="0" smtClean="0"/>
              <a:t> , </a:t>
            </a:r>
            <a:r>
              <a:rPr lang="en-US" sz="1900" dirty="0" err="1" smtClean="0"/>
              <a:t>D’Cruz</a:t>
            </a:r>
            <a:r>
              <a:rPr lang="en-US" sz="1900" dirty="0" smtClean="0"/>
              <a:t> &amp; </a:t>
            </a:r>
            <a:r>
              <a:rPr lang="en-US" sz="1900" dirty="0" err="1" smtClean="0"/>
              <a:t>Bisset</a:t>
            </a:r>
            <a:r>
              <a:rPr lang="en-US" sz="1900" dirty="0" smtClean="0"/>
              <a:t> 2009)</a:t>
            </a:r>
          </a:p>
          <a:p>
            <a:r>
              <a:rPr lang="en-US" dirty="0" smtClean="0"/>
              <a:t>How big is the problem? How many errors do students make? </a:t>
            </a:r>
            <a:r>
              <a:rPr lang="en-US" sz="1900" dirty="0" smtClean="0"/>
              <a:t>(see Connors &amp; Lunsford 1988)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Resource: Editing Toolbox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First six weeks …</a:t>
            </a:r>
          </a:p>
          <a:p>
            <a:r>
              <a:rPr lang="en-US" dirty="0" smtClean="0"/>
              <a:t>Build ‘just enough’ grammar/language knowledge to edit, i.e. </a:t>
            </a:r>
          </a:p>
          <a:p>
            <a:r>
              <a:rPr lang="en-US" dirty="0" smtClean="0"/>
              <a:t>To </a:t>
            </a:r>
            <a:r>
              <a:rPr lang="en-US" dirty="0" err="1" smtClean="0">
                <a:solidFill>
                  <a:srgbClr val="0000FF"/>
                </a:solidFill>
              </a:rPr>
              <a:t>recognise</a:t>
            </a:r>
            <a:r>
              <a:rPr lang="en-US" dirty="0" smtClean="0">
                <a:solidFill>
                  <a:srgbClr val="0000FF"/>
                </a:solidFill>
              </a:rPr>
              <a:t> and repair </a:t>
            </a:r>
            <a:r>
              <a:rPr lang="en-US" dirty="0" smtClean="0"/>
              <a:t>frequently made errors </a:t>
            </a:r>
            <a:r>
              <a:rPr lang="en-US" sz="1900" dirty="0" smtClean="0"/>
              <a:t>(see Ellis 2002)</a:t>
            </a:r>
          </a:p>
          <a:p>
            <a:r>
              <a:rPr lang="en-US" dirty="0" smtClean="0"/>
              <a:t>Use ‘just enough’ – minimum – </a:t>
            </a:r>
            <a:r>
              <a:rPr lang="en-US" dirty="0" err="1" smtClean="0"/>
              <a:t>metalanguage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Sentence 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Punctuation basics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Objectivity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Modality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Formatting references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Clarity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&amp;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Editing Toolbox </a:t>
            </a:r>
            <a:r>
              <a:rPr lang="en-US" dirty="0" smtClean="0"/>
              <a:t>quizzes: online</a:t>
            </a:r>
          </a:p>
          <a:p>
            <a:r>
              <a:rPr lang="en-US" dirty="0" smtClean="0"/>
              <a:t>3 quizzes, fortnightly</a:t>
            </a:r>
          </a:p>
          <a:p>
            <a:r>
              <a:rPr lang="en-US" dirty="0" smtClean="0"/>
              <a:t>Each quiz based on previous two weeks learning</a:t>
            </a:r>
          </a:p>
          <a:p>
            <a:r>
              <a:rPr lang="en-US" dirty="0" smtClean="0"/>
              <a:t>Students do practice editing tasks each week in </a:t>
            </a:r>
            <a:r>
              <a:rPr lang="en-US" i="1" dirty="0" smtClean="0"/>
              <a:t>Study Guide </a:t>
            </a:r>
            <a:r>
              <a:rPr lang="en-US" dirty="0" smtClean="0"/>
              <a:t>– quiz mirrors these </a:t>
            </a:r>
            <a:r>
              <a:rPr lang="en-US" dirty="0" smtClean="0"/>
              <a:t>tasks</a:t>
            </a:r>
            <a:endParaRPr lang="en-US" dirty="0" smtClean="0"/>
          </a:p>
          <a:p>
            <a:r>
              <a:rPr lang="en-US" dirty="0" smtClean="0"/>
              <a:t>Low stakes assessment: each quiz 10 questions, 0.5 mark </a:t>
            </a:r>
            <a:r>
              <a:rPr lang="en-US" dirty="0" smtClean="0"/>
              <a:t>each (Total </a:t>
            </a:r>
            <a:r>
              <a:rPr lang="en-US" dirty="0" smtClean="0"/>
              <a:t>for three quizzes: 15% overall </a:t>
            </a:r>
            <a:r>
              <a:rPr lang="en-US" dirty="0" smtClean="0"/>
              <a:t>grade) </a:t>
            </a:r>
            <a:endParaRPr lang="en-US" dirty="0" smtClean="0"/>
          </a:p>
          <a:p>
            <a:r>
              <a:rPr lang="en-US" dirty="0" smtClean="0"/>
              <a:t>Quizzes are ‘open book’: not a test of memory, but of application </a:t>
            </a:r>
            <a:r>
              <a:rPr lang="en-US" sz="1800" dirty="0" smtClean="0"/>
              <a:t>(see Nelson 1998)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Scaffold</a:t>
            </a:r>
            <a:r>
              <a:rPr lang="en-US" dirty="0" smtClean="0"/>
              <a:t> learning: skill building each week, practice exercises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Instant formative feedback</a:t>
            </a:r>
            <a:r>
              <a:rPr lang="en-US" dirty="0"/>
              <a:t>: </a:t>
            </a:r>
            <a:r>
              <a:rPr lang="en-US" dirty="0" smtClean="0"/>
              <a:t>Students can </a:t>
            </a:r>
            <a:r>
              <a:rPr lang="en-US" dirty="0"/>
              <a:t>take control of </a:t>
            </a:r>
            <a:r>
              <a:rPr lang="en-US" dirty="0" smtClean="0"/>
              <a:t>learning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eachers </a:t>
            </a:r>
            <a:r>
              <a:rPr lang="en-US" dirty="0" smtClean="0"/>
              <a:t>can monitor </a:t>
            </a:r>
            <a:r>
              <a:rPr lang="en-US" dirty="0" smtClean="0"/>
              <a:t>progress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Authentic</a:t>
            </a:r>
            <a:r>
              <a:rPr lang="en-US" dirty="0" smtClean="0"/>
              <a:t> editing practice: ‘short answer’ question format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Engagement</a:t>
            </a:r>
            <a:r>
              <a:rPr lang="en-US" dirty="0" smtClean="0"/>
              <a:t>: regular tasks, manageable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Empower students</a:t>
            </a:r>
            <a:r>
              <a:rPr lang="en-US" dirty="0" smtClean="0"/>
              <a:t>: to proofread own work, understand marker feedback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Pilot: Term 3, 2015 (‘distance only’ term)</a:t>
            </a:r>
          </a:p>
          <a:p>
            <a:pPr marL="0" indent="0">
              <a:buNone/>
            </a:pPr>
            <a:r>
              <a:rPr lang="en-US" b="1" dirty="0" smtClean="0"/>
              <a:t>Concerns: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Low scores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High query rate: ‘Why did I get this wrong?’</a:t>
            </a:r>
          </a:p>
          <a:p>
            <a:pPr marL="0" indent="0">
              <a:buNone/>
            </a:pPr>
            <a:r>
              <a:rPr lang="en-US" b="1" dirty="0" smtClean="0"/>
              <a:t>Response:</a:t>
            </a:r>
          </a:p>
          <a:p>
            <a:r>
              <a:rPr lang="en-US" dirty="0" smtClean="0"/>
              <a:t>Continuous review and refinement of questions, resulting in better scores, fewer queries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Refinements: Issue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039344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Students came up with alternative answers </a:t>
            </a:r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cs typeface="Calibri"/>
              </a:rPr>
              <a:t>Rewrite the following sentence to remove the cliché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i="1" dirty="0" smtClean="0">
                <a:cs typeface="Calibri"/>
              </a:rPr>
              <a:t>In times of inflation, job cuts are </a:t>
            </a:r>
            <a:r>
              <a:rPr lang="en-US" i="1" dirty="0" smtClean="0">
                <a:solidFill>
                  <a:schemeClr val="tx1"/>
                </a:solidFill>
                <a:cs typeface="Calibri"/>
              </a:rPr>
              <a:t>par for the course</a:t>
            </a:r>
            <a:r>
              <a:rPr lang="en-US" dirty="0" smtClean="0">
                <a:solidFill>
                  <a:schemeClr val="tx1"/>
                </a:solidFill>
                <a:cs typeface="Calibri"/>
              </a:rPr>
              <a:t>.</a:t>
            </a:r>
            <a:r>
              <a:rPr lang="en-US" dirty="0" smtClean="0">
                <a:cs typeface="Calibri"/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mtClean="0"/>
              <a:t>Our r</a:t>
            </a:r>
            <a:r>
              <a:rPr lang="en-US" smtClean="0"/>
              <a:t>esponse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Added to answer bank – if appropriate</a:t>
            </a:r>
          </a:p>
          <a:p>
            <a:pPr marL="0" indent="0">
              <a:buNone/>
            </a:pPr>
            <a:r>
              <a:rPr lang="en-US" i="1" dirty="0"/>
              <a:t>c</a:t>
            </a:r>
            <a:r>
              <a:rPr lang="en-US" i="1" dirty="0" smtClean="0"/>
              <a:t>ommon, usual, normal 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Edited instructions to constrain possible answers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Rewrite the following sentence to replace the cliché (in this case, a four word phrase) with ONE clear and precise word.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Refinements: Issue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11135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Students made ‘typos’: misspelt words, missing words, extra spaces 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Our response depends on:</a:t>
            </a:r>
          </a:p>
          <a:p>
            <a:r>
              <a:rPr lang="en-US" dirty="0" smtClean="0"/>
              <a:t>How long did student spend on quiz? (</a:t>
            </a:r>
            <a:r>
              <a:rPr lang="en-US" dirty="0"/>
              <a:t>2 hours </a:t>
            </a:r>
            <a:r>
              <a:rPr lang="en-US" dirty="0" smtClean="0"/>
              <a:t>allowed) </a:t>
            </a:r>
          </a:p>
          <a:p>
            <a:pPr marL="0" indent="0">
              <a:buNone/>
            </a:pPr>
            <a:r>
              <a:rPr lang="en-US" i="1" dirty="0" smtClean="0"/>
              <a:t>Side lesson: editing takes time!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Is issue ‘technical’?</a:t>
            </a:r>
          </a:p>
          <a:p>
            <a:pPr marL="0" indent="0">
              <a:buNone/>
            </a:pPr>
            <a:r>
              <a:rPr lang="en-US" i="1" dirty="0" smtClean="0"/>
              <a:t>Allow answer, edit question: e.g. hardcopy/hard copy/hard-copy</a:t>
            </a:r>
          </a:p>
          <a:p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task </a:t>
            </a:r>
            <a:r>
              <a:rPr lang="en-US" dirty="0" smtClean="0"/>
              <a:t>sentences edited to </a:t>
            </a:r>
            <a:r>
              <a:rPr lang="en-US" dirty="0"/>
              <a:t>make typos less </a:t>
            </a:r>
            <a:r>
              <a:rPr lang="en-US" dirty="0" smtClean="0"/>
              <a:t>likely</a:t>
            </a:r>
            <a:endParaRPr lang="en-US" dirty="0"/>
          </a:p>
          <a:p>
            <a:pPr marL="0" indent="0">
              <a:buNone/>
            </a:pPr>
            <a:r>
              <a:rPr lang="en-AU" i="1" dirty="0"/>
              <a:t>Distance </a:t>
            </a:r>
            <a:r>
              <a:rPr lang="en-AU" i="1" dirty="0" smtClean="0"/>
              <a:t>students</a:t>
            </a:r>
            <a:r>
              <a:rPr lang="en-AU" i="1" dirty="0" smtClean="0">
                <a:solidFill>
                  <a:srgbClr val="0000FF"/>
                </a:solidFill>
              </a:rPr>
              <a:t>,</a:t>
            </a:r>
            <a:r>
              <a:rPr lang="en-AU" i="1" dirty="0" smtClean="0"/>
              <a:t> </a:t>
            </a:r>
            <a:r>
              <a:rPr lang="en-AU" i="1" dirty="0"/>
              <a:t>who can often feel </a:t>
            </a:r>
            <a:r>
              <a:rPr lang="en-AU" i="1" dirty="0" smtClean="0"/>
              <a:t>isolated</a:t>
            </a:r>
            <a:r>
              <a:rPr lang="en-AU" i="1" dirty="0" smtClean="0">
                <a:solidFill>
                  <a:srgbClr val="0000FF"/>
                </a:solidFill>
              </a:rPr>
              <a:t>,</a:t>
            </a:r>
            <a:r>
              <a:rPr lang="en-AU" i="1" dirty="0" smtClean="0"/>
              <a:t> </a:t>
            </a:r>
            <a:r>
              <a:rPr lang="en-AU" i="1" dirty="0"/>
              <a:t>should participate in discussion </a:t>
            </a:r>
            <a:r>
              <a:rPr lang="en-AU" i="1" dirty="0" smtClean="0"/>
              <a:t>forums </a:t>
            </a:r>
            <a:r>
              <a:rPr lang="en-AU" i="1" strike="sngStrike" dirty="0" smtClean="0"/>
              <a:t>wherever possible.</a:t>
            </a:r>
            <a:endParaRPr lang="en-US" i="1" strike="sngStrike" dirty="0"/>
          </a:p>
        </p:txBody>
      </p:sp>
    </p:spTree>
    <p:extLst>
      <p:ext uri="{BB962C8B-B14F-4D97-AF65-F5344CB8AC3E}">
        <p14:creationId xmlns:p14="http://schemas.microsoft.com/office/powerpoint/2010/main" val="359378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Refinements: Issue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Students did not follow instructions (or overthought question)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Our response depends on:</a:t>
            </a:r>
          </a:p>
          <a:p>
            <a:r>
              <a:rPr lang="en-US" dirty="0" smtClean="0"/>
              <a:t>How long did student spend?</a:t>
            </a:r>
          </a:p>
          <a:p>
            <a:pPr marL="0" indent="0">
              <a:buNone/>
            </a:pPr>
            <a:r>
              <a:rPr lang="en-US" i="1" dirty="0" smtClean="0"/>
              <a:t>Side lesson: take time to read the question!</a:t>
            </a:r>
          </a:p>
          <a:p>
            <a:r>
              <a:rPr lang="en-US" dirty="0" smtClean="0"/>
              <a:t>Ambiguous instructions? Edited to be clear and explicit.</a:t>
            </a:r>
          </a:p>
          <a:p>
            <a:pPr marL="0" indent="0">
              <a:buNone/>
            </a:pPr>
            <a:r>
              <a:rPr lang="en-US" i="1" dirty="0" smtClean="0"/>
              <a:t>‘Do </a:t>
            </a:r>
            <a:r>
              <a:rPr lang="en-US" i="1" dirty="0" smtClean="0"/>
              <a:t>not add, subtract or remove words (unnecessarily)’</a:t>
            </a:r>
          </a:p>
          <a:p>
            <a:r>
              <a:rPr lang="en-US" dirty="0" smtClean="0"/>
              <a:t>For Term 1, introduced Practice Quiz</a:t>
            </a:r>
          </a:p>
        </p:txBody>
      </p:sp>
    </p:spTree>
    <p:extLst>
      <p:ext uri="{BB962C8B-B14F-4D97-AF65-F5344CB8AC3E}">
        <p14:creationId xmlns:p14="http://schemas.microsoft.com/office/powerpoint/2010/main" val="1894094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 Block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</TotalTime>
  <Words>907</Words>
  <Application>Microsoft Macintosh PowerPoint</Application>
  <PresentationFormat>On-screen Show (4:3)</PresentationFormat>
  <Paragraphs>101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Blue Block</vt:lpstr>
      <vt:lpstr>Editing Toolbox</vt:lpstr>
      <vt:lpstr>The goal</vt:lpstr>
      <vt:lpstr>The Resource: Editing Toolbox</vt:lpstr>
      <vt:lpstr>Learning &amp; Assessment</vt:lpstr>
      <vt:lpstr>Rationale</vt:lpstr>
      <vt:lpstr>Results of Pilot</vt:lpstr>
      <vt:lpstr>Refinements: Issue 1</vt:lpstr>
      <vt:lpstr>Refinements: Issue 2</vt:lpstr>
      <vt:lpstr>Refinements: Issue 3</vt:lpstr>
      <vt:lpstr>Refinements: Outcomes</vt:lpstr>
      <vt:lpstr>Learning outcomes</vt:lpstr>
      <vt:lpstr>Teaching outcomes</vt:lpstr>
      <vt:lpstr>References</vt:lpstr>
    </vt:vector>
  </TitlesOfParts>
  <Company>CQUniversity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Editing Toolbox</dc:title>
  <dc:creator>Wendy Ward</dc:creator>
  <cp:lastModifiedBy>Wendy Ward</cp:lastModifiedBy>
  <cp:revision>36</cp:revision>
  <cp:lastPrinted>2015-06-01T01:51:09Z</cp:lastPrinted>
  <dcterms:created xsi:type="dcterms:W3CDTF">2015-05-19T22:26:05Z</dcterms:created>
  <dcterms:modified xsi:type="dcterms:W3CDTF">2015-07-01T05:20:04Z</dcterms:modified>
</cp:coreProperties>
</file>